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97" r:id="rId6"/>
    <p:sldId id="264" r:id="rId7"/>
    <p:sldId id="267" r:id="rId8"/>
    <p:sldId id="276" r:id="rId9"/>
    <p:sldId id="289" r:id="rId10"/>
    <p:sldId id="266" r:id="rId11"/>
    <p:sldId id="269" r:id="rId12"/>
    <p:sldId id="277" r:id="rId13"/>
    <p:sldId id="285" r:id="rId14"/>
    <p:sldId id="280" r:id="rId15"/>
    <p:sldId id="279" r:id="rId16"/>
    <p:sldId id="270" r:id="rId17"/>
    <p:sldId id="296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46778-0636-421F-BEDA-F6BA94A9F2CC}" v="1" dt="2022-04-13T02:09:27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9"/>
    <p:restoredTop sz="94622"/>
  </p:normalViewPr>
  <p:slideViewPr>
    <p:cSldViewPr snapToGrid="0" snapToObjects="1">
      <p:cViewPr varScale="1">
        <p:scale>
          <a:sx n="81" d="100"/>
          <a:sy n="81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ADF9B-D48C-4604-9817-66A6DA22F0A3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5478B-5FF0-4D61-A15D-FA430EA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20D64-A206-4161-B5F0-6E8B96E70B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4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20D64-A206-4161-B5F0-6E8B96E70B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9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A5AE-C558-5A41-B968-4F5B1AA19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1" y="3100391"/>
            <a:ext cx="4776788" cy="3343272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5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2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5" y="4038599"/>
            <a:ext cx="10944225" cy="2062163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101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7450" y="1122363"/>
            <a:ext cx="59245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7450" y="3602038"/>
            <a:ext cx="5924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22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00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3CBF-B76E-234C-BBBD-D541E7A4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50" y="2731770"/>
            <a:ext cx="4992370" cy="2903220"/>
          </a:xfrm>
        </p:spPr>
        <p:txBody>
          <a:bodyPr anchor="t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F0247-5093-E547-BF46-EB19C3919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950" y="5842180"/>
            <a:ext cx="4992370" cy="1015820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4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68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35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23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81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" y="365125"/>
            <a:ext cx="9959340" cy="8807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460" y="1825625"/>
            <a:ext cx="995934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03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" y="365125"/>
            <a:ext cx="9959340" cy="8807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460" y="1825625"/>
            <a:ext cx="995934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20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" y="365125"/>
            <a:ext cx="9959340" cy="8807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460" y="1825625"/>
            <a:ext cx="995934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74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2485-97C0-AE48-A50B-995FB22D5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3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D8579-863A-C340-8D40-71A441E8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2F480-7761-9D47-A9BA-9C451CB0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66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6F58-D0EC-1E43-81A1-0C6CB81E9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Upcoming Webinar:</a:t>
            </a:r>
            <a:br>
              <a:rPr lang="en-US" sz="1200" dirty="0"/>
            </a:br>
            <a:r>
              <a:rPr lang="en-US" sz="1200" dirty="0"/>
              <a:t>April 13, 2022|9:30 am – 11:30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Topics Covered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ADVISER Monthly Update &amp; Feedback</a:t>
            </a:r>
            <a:br>
              <a:rPr lang="en-US" sz="1200" dirty="0"/>
            </a:br>
            <a:r>
              <a:rPr lang="en-US" sz="1200" dirty="0"/>
              <a:t>Educator Certification</a:t>
            </a:r>
            <a:br>
              <a:rPr lang="en-US" sz="1200" dirty="0"/>
            </a:br>
            <a:r>
              <a:rPr lang="en-US" sz="1200" dirty="0"/>
              <a:t>Closing Notes</a:t>
            </a: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077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Upcoming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TEACH Upgrades</a:t>
            </a:r>
          </a:p>
          <a:p>
            <a:pPr lvl="1"/>
            <a:r>
              <a:rPr lang="en-US" dirty="0"/>
              <a:t>BPP – District</a:t>
            </a:r>
          </a:p>
          <a:p>
            <a:pPr lvl="2"/>
            <a:r>
              <a:rPr lang="en-US" dirty="0"/>
              <a:t>Continue to add features as they are requested by districts/systems</a:t>
            </a:r>
          </a:p>
          <a:p>
            <a:pPr lvl="2"/>
            <a:r>
              <a:rPr lang="en-US" dirty="0"/>
              <a:t>Target an email to new superintendents in July each year and reset passwords</a:t>
            </a:r>
          </a:p>
          <a:p>
            <a:pPr lvl="1"/>
            <a:r>
              <a:rPr lang="en-US" dirty="0"/>
              <a:t>BPP – College</a:t>
            </a:r>
          </a:p>
          <a:p>
            <a:pPr lvl="2"/>
            <a:r>
              <a:rPr lang="en-US" dirty="0"/>
              <a:t>Recently added functionality to the BPP-College to add notes for certification staff and review forms that have been created</a:t>
            </a:r>
          </a:p>
          <a:p>
            <a:pPr lvl="1"/>
            <a:r>
              <a:rPr lang="en-US" dirty="0"/>
              <a:t>Continue to work with our vendor on enhancements and bugs</a:t>
            </a:r>
          </a:p>
          <a:p>
            <a:r>
              <a:rPr lang="en-US" dirty="0"/>
              <a:t>Rule 21 and Rule 24 Updates</a:t>
            </a:r>
          </a:p>
          <a:p>
            <a:pPr lvl="1"/>
            <a:r>
              <a:rPr lang="en-US" dirty="0"/>
              <a:t>Eliminate Barriers</a:t>
            </a:r>
          </a:p>
          <a:p>
            <a:pPr lvl="1"/>
            <a:r>
              <a:rPr lang="en-US" dirty="0"/>
              <a:t>Alternative Pathways</a:t>
            </a:r>
          </a:p>
          <a:p>
            <a:pPr lvl="1"/>
            <a:r>
              <a:rPr lang="en-US" dirty="0"/>
              <a:t>Consider Reciprocity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8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Can School Districts/Systems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Please encourage everyone to register for the system who is currently certified.</a:t>
            </a:r>
          </a:p>
          <a:p>
            <a:pPr lvl="1"/>
            <a:r>
              <a:rPr lang="en-US" dirty="0"/>
              <a:t>We are entering year three of TEACH and 81.2% of all certified staff have registered.</a:t>
            </a:r>
          </a:p>
          <a:p>
            <a:pPr lvl="1"/>
            <a:r>
              <a:rPr lang="en-US" dirty="0"/>
              <a:t>The benefit of registering is that notifications can be sent via email and text starting in January of the year a certificate is set to expire. The message is repeated every 15 days until they are issued a new certificate.</a:t>
            </a:r>
          </a:p>
          <a:p>
            <a:r>
              <a:rPr lang="en-US" dirty="0"/>
              <a:t>Use the BPP-District to communicate with teachers who have an application in the system or have a certificate that will expire. Encourage them to keep moving on their application so they are fully certified when the school year begins.</a:t>
            </a:r>
          </a:p>
        </p:txBody>
      </p:sp>
    </p:spTree>
    <p:extLst>
      <p:ext uri="{BB962C8B-B14F-4D97-AF65-F5344CB8AC3E}">
        <p14:creationId xmlns:p14="http://schemas.microsoft.com/office/powerpoint/2010/main" val="194539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Contact Certification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619"/>
            <a:ext cx="10515600" cy="4904344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General questions should be directed to our office email address which is nde.tcertweb@nebraska.gov or call 402-471-0739 (message only) so that a support ticket can be created.</a:t>
            </a:r>
          </a:p>
          <a:p>
            <a:pPr lvl="1"/>
            <a:r>
              <a:rPr lang="en-US" dirty="0"/>
              <a:t>Our goal is to respond to a support ticket withing 48 hours, but we have not yet been able to meet that goal. </a:t>
            </a:r>
          </a:p>
          <a:p>
            <a:pPr lvl="1"/>
            <a:r>
              <a:rPr lang="en-US" dirty="0"/>
              <a:t>Please note that the dashboard displays the same information on the status of an application that can be provided over the phone.</a:t>
            </a:r>
          </a:p>
          <a:p>
            <a:pPr lvl="1"/>
            <a:r>
              <a:rPr lang="en-US" dirty="0"/>
              <a:t>It normally takes from four to six weeks for an application to be assigned and processed. Our goal is to reduce first contact to two weeks.</a:t>
            </a:r>
          </a:p>
          <a:p>
            <a:pPr lvl="1"/>
            <a:r>
              <a:rPr lang="en-US" dirty="0"/>
              <a:t>If an analyst has been assigned, contact them directly through TEACH or from their displayed contact information on the Dashboard.</a:t>
            </a:r>
          </a:p>
          <a:p>
            <a:pPr lvl="1"/>
            <a:r>
              <a:rPr lang="en-US" dirty="0"/>
              <a:t>Note: Sending multiple emails or leaving multiple messages will delay our response time for everyone.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1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99A0C1-253E-443C-8814-D749CCDC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Dr. Clayton Waddle, Director - Educator Certification</a:t>
            </a:r>
            <a:br>
              <a:rPr lang="en-US" sz="2800" dirty="0"/>
            </a:br>
            <a:r>
              <a:rPr lang="en-US" sz="2800" dirty="0"/>
              <a:t>(402) 471-0738 or clayton.waddle@nebraska.gov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Website: https://www.education.ne.gov/tcert</a:t>
            </a:r>
            <a:br>
              <a:rPr lang="en-US" sz="2800" dirty="0"/>
            </a:br>
            <a:r>
              <a:rPr lang="en-US" sz="2800" dirty="0"/>
              <a:t>Educator Certification Main Phone – (402) 471-0739</a:t>
            </a:r>
            <a:br>
              <a:rPr lang="en-US" sz="2800" dirty="0"/>
            </a:br>
            <a:r>
              <a:rPr lang="en-US" sz="2800" dirty="0"/>
              <a:t>Office Email Address – nde.tcertweb@nebraska.gov</a:t>
            </a:r>
            <a:br>
              <a:rPr lang="en-US" sz="2800" dirty="0"/>
            </a:br>
            <a:r>
              <a:rPr lang="en-US" sz="2800" dirty="0"/>
              <a:t>Twitter - @NDE_EdCert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F071DBA-B0B8-4A9B-A52D-C626DCD4D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21" y="144379"/>
            <a:ext cx="2269958" cy="22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 – As of 04/12/2022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Unduplicated Number Issued – 4,691 (3,085 for 2021)</a:t>
            </a:r>
          </a:p>
          <a:p>
            <a:r>
              <a:rPr lang="en-US" dirty="0"/>
              <a:t>Total Number Issued – 5,054 (duplicated)</a:t>
            </a:r>
          </a:p>
          <a:p>
            <a:r>
              <a:rPr lang="en-US" dirty="0"/>
              <a:t>Total Number of Conditional Remaining - 213 </a:t>
            </a:r>
          </a:p>
          <a:p>
            <a:r>
              <a:rPr lang="en-US" dirty="0"/>
              <a:t>Date of Oldest Unassigned Application – March 10th</a:t>
            </a:r>
          </a:p>
        </p:txBody>
      </p:sp>
    </p:spTree>
    <p:extLst>
      <p:ext uri="{BB962C8B-B14F-4D97-AF65-F5344CB8AC3E}">
        <p14:creationId xmlns:p14="http://schemas.microsoft.com/office/powerpoint/2010/main" val="96163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Educator Certification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7199313" y="4552950"/>
            <a:ext cx="4992687" cy="23050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April Data Webinar</a:t>
            </a:r>
          </a:p>
          <a:p>
            <a:pPr marL="0" indent="0">
              <a:buNone/>
            </a:pPr>
            <a:r>
              <a:rPr lang="en-US" dirty="0"/>
              <a:t>April 12, 2022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Clayton Waddle</a:t>
            </a:r>
          </a:p>
          <a:p>
            <a:pPr marL="0" indent="0">
              <a:buNone/>
            </a:pPr>
            <a:r>
              <a:rPr lang="en-US" dirty="0"/>
              <a:t>Director - Educator Certification</a:t>
            </a:r>
          </a:p>
          <a:p>
            <a:pPr marL="0" indent="0">
              <a:buNone/>
            </a:pPr>
            <a:r>
              <a:rPr lang="en-US" dirty="0"/>
              <a:t>Nebraska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05060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Certification Overview</a:t>
            </a:r>
          </a:p>
          <a:p>
            <a:r>
              <a:rPr lang="en-US" dirty="0"/>
              <a:t>Application System Modernization (TEACH)</a:t>
            </a:r>
          </a:p>
          <a:p>
            <a:r>
              <a:rPr lang="en-US" dirty="0"/>
              <a:t>Upcoming Changes</a:t>
            </a:r>
          </a:p>
          <a:p>
            <a:r>
              <a:rPr lang="en-US" dirty="0"/>
              <a:t>How School Districts/Systems Can Help</a:t>
            </a:r>
          </a:p>
          <a:p>
            <a:r>
              <a:rPr lang="en-US" dirty="0"/>
              <a:t>How to Contact the Certification Staff</a:t>
            </a:r>
          </a:p>
        </p:txBody>
      </p:sp>
    </p:spTree>
    <p:extLst>
      <p:ext uri="{BB962C8B-B14F-4D97-AF65-F5344CB8AC3E}">
        <p14:creationId xmlns:p14="http://schemas.microsoft.com/office/powerpoint/2010/main" val="163866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Certification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February 2020 - TEACH (The Educator Application and Certification Hub) was launched</a:t>
            </a:r>
          </a:p>
          <a:p>
            <a:r>
              <a:rPr lang="en-US" dirty="0"/>
              <a:t>April 2020 – The NDE Service Desk staff began answering emails sent to our office email address and now work with phone messages to create a support ticket for inquiries. </a:t>
            </a:r>
          </a:p>
          <a:p>
            <a:r>
              <a:rPr lang="en-US" dirty="0"/>
              <a:t>May 2020 – The BPP-College was launched which allow Nebraska colleges to submit forms through the system electronically.</a:t>
            </a:r>
          </a:p>
          <a:p>
            <a:r>
              <a:rPr lang="en-US" dirty="0"/>
              <a:t>March 2021 – The BPP-District was made available to school districts.</a:t>
            </a:r>
          </a:p>
          <a:p>
            <a:r>
              <a:rPr lang="en-US" dirty="0"/>
              <a:t>Moved Office – March 2021</a:t>
            </a:r>
          </a:p>
        </p:txBody>
      </p:sp>
    </p:spTree>
    <p:extLst>
      <p:ext uri="{BB962C8B-B14F-4D97-AF65-F5344CB8AC3E}">
        <p14:creationId xmlns:p14="http://schemas.microsoft.com/office/powerpoint/2010/main" val="156503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Certification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Summer 2021 – Developed a communication plan that includes targeted communication and a revision of the website</a:t>
            </a:r>
          </a:p>
          <a:p>
            <a:r>
              <a:rPr lang="en-US" dirty="0"/>
              <a:t>Fall 2021 – The decision was made to increase capacity by adding five staff members through September 2024.</a:t>
            </a:r>
          </a:p>
          <a:p>
            <a:r>
              <a:rPr lang="en-US" dirty="0"/>
              <a:t>November 2021 – Efforts were made to have people register for TEACH.</a:t>
            </a:r>
          </a:p>
          <a:p>
            <a:r>
              <a:rPr lang="en-US" dirty="0"/>
              <a:t>February 2022 – Commission’s Guidance on Substitute Permit Portability</a:t>
            </a:r>
          </a:p>
          <a:p>
            <a:r>
              <a:rPr lang="en-US" dirty="0"/>
              <a:t>Q1 2022 – Prioritized renewals and local substitute permits and move to a single point of contact</a:t>
            </a:r>
          </a:p>
          <a:p>
            <a:r>
              <a:rPr lang="en-US" dirty="0"/>
              <a:t>Q2 2022 – Prioritize those who are adding endorsements and May graduates</a:t>
            </a:r>
          </a:p>
        </p:txBody>
      </p:sp>
    </p:spTree>
    <p:extLst>
      <p:ext uri="{BB962C8B-B14F-4D97-AF65-F5344CB8AC3E}">
        <p14:creationId xmlns:p14="http://schemas.microsoft.com/office/powerpoint/2010/main" val="223939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F0282-402C-409D-AFBF-10085277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System Modernization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8907E-20F6-4217-A812-5FB9AEDDB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Old - TC (teacher Certification) -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63DA1-8E79-41D7-BBE8-802FB9416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23004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Online application</a:t>
            </a:r>
          </a:p>
          <a:p>
            <a:r>
              <a:rPr lang="en-US" dirty="0"/>
              <a:t>Relied on email and faxes for documentation</a:t>
            </a:r>
          </a:p>
          <a:p>
            <a:r>
              <a:rPr lang="en-US" dirty="0"/>
              <a:t>Required labor intensive document scanning</a:t>
            </a:r>
          </a:p>
          <a:p>
            <a:r>
              <a:rPr lang="en-US" dirty="0"/>
              <a:t>Communication limited to email and phone calls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FB6C5-660B-4648-8F00-A6E3CDF45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New - TEACH (The Educator Application and Certification Hub)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CDC52E-6BC6-4AAC-A0DC-46B2AFBCBE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Applicant Dashboard that shows application status</a:t>
            </a:r>
          </a:p>
          <a:p>
            <a:r>
              <a:rPr lang="en-US" dirty="0"/>
              <a:t>College Portal to complete forms online</a:t>
            </a:r>
          </a:p>
          <a:p>
            <a:r>
              <a:rPr lang="en-US" dirty="0"/>
              <a:t>District Portal for tracking the application process for certified staff</a:t>
            </a:r>
          </a:p>
          <a:p>
            <a:r>
              <a:rPr lang="en-US" dirty="0"/>
              <a:t>Web-based</a:t>
            </a:r>
          </a:p>
          <a:p>
            <a:r>
              <a:rPr lang="en-US" dirty="0"/>
              <a:t>Integrated transcripts and document uploading</a:t>
            </a:r>
          </a:p>
        </p:txBody>
      </p:sp>
    </p:spTree>
    <p:extLst>
      <p:ext uri="{BB962C8B-B14F-4D97-AF65-F5344CB8AC3E}">
        <p14:creationId xmlns:p14="http://schemas.microsoft.com/office/powerpoint/2010/main" val="277635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Modernization - Applicant Dashboard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Dashboard is key in our communication with applicants. Once an analyst is assigned, contact information appears.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also rely on text messages and emails for sending the final certificate/permit or information that we may still need.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8A9A2-3D6D-40EA-A705-84363084B4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checklist is visible on their dashboard along with a list of any missing items (deficiencies) that may exist. 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C4FB5BC-401A-450D-82ED-00ACD82F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89" y="3187257"/>
            <a:ext cx="3927901" cy="12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08EFC45-DC5C-4C1B-A30E-37ECBBB3B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48" y="3190673"/>
            <a:ext cx="31242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C707251-0464-42FE-986B-DCC837F6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69" y="4408252"/>
            <a:ext cx="3701740" cy="10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Modernization - BPP-District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580299"/>
            <a:ext cx="10515600" cy="50992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BPP-District site offers a direct link to the application and certification process. Below are the links that can be seen on the page.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BPP-District can track the status of anyone who was added to Staff Reporting or the applicant can choose your district to view their information and see a list of anything that may be missing.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Staff Expiration Report and two reports that allow districts/systems to see those who have registered have been added. There has been a request to create a report that would list certified staff and their endorsements.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BAF46-2630-41E1-A561-4C4A6C97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2255948"/>
            <a:ext cx="8601075" cy="619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289C8-F066-4722-B960-4625F1DFC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43" y="3908504"/>
            <a:ext cx="3866707" cy="1263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B6DC2-1D8F-45B4-A207-3D2928875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967" y="3997756"/>
            <a:ext cx="5798290" cy="10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Upcoming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 of Additional Certification Staff</a:t>
            </a:r>
          </a:p>
          <a:p>
            <a:pPr lvl="1"/>
            <a:r>
              <a:rPr lang="en-US" dirty="0"/>
              <a:t>The two analysts (Shawn and Maureen) hired in January 2022 will continue to learn how to process additional application types</a:t>
            </a:r>
          </a:p>
          <a:p>
            <a:pPr lvl="1"/>
            <a:r>
              <a:rPr lang="en-US" dirty="0"/>
              <a:t>We hired an assistant director who will start in June</a:t>
            </a:r>
          </a:p>
          <a:p>
            <a:pPr lvl="1"/>
            <a:r>
              <a:rPr lang="en-US" dirty="0"/>
              <a:t>The two Service Desk specialists (Heather and Tamara) will continue to train and start answering more Level I questions and upload documents.</a:t>
            </a:r>
          </a:p>
          <a:p>
            <a:r>
              <a:rPr lang="en-US" dirty="0"/>
              <a:t>Communication Plan</a:t>
            </a:r>
          </a:p>
          <a:p>
            <a:pPr lvl="1"/>
            <a:r>
              <a:rPr lang="en-US" dirty="0"/>
              <a:t>Continued Updates to the Certification Website</a:t>
            </a:r>
          </a:p>
          <a:p>
            <a:pPr lvl="1"/>
            <a:r>
              <a:rPr lang="en-US" dirty="0"/>
              <a:t>Instructional Documents/Videos</a:t>
            </a:r>
          </a:p>
          <a:p>
            <a:pPr lvl="1"/>
            <a:r>
              <a:rPr lang="en-US" dirty="0"/>
              <a:t>Encourage Teachers to Register for TEACH</a:t>
            </a:r>
          </a:p>
          <a:p>
            <a:pPr lvl="1"/>
            <a:r>
              <a:rPr lang="en-US" dirty="0"/>
              <a:t>Targeted Emails and Texts</a:t>
            </a:r>
          </a:p>
        </p:txBody>
      </p:sp>
    </p:spTree>
    <p:extLst>
      <p:ext uri="{BB962C8B-B14F-4D97-AF65-F5344CB8AC3E}">
        <p14:creationId xmlns:p14="http://schemas.microsoft.com/office/powerpoint/2010/main" val="333563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 Conference">
      <a:dk1>
        <a:srgbClr val="000000"/>
      </a:dk1>
      <a:lt1>
        <a:srgbClr val="FFFFFF"/>
      </a:lt1>
      <a:dk2>
        <a:srgbClr val="666678"/>
      </a:dk2>
      <a:lt2>
        <a:srgbClr val="A3A2B0"/>
      </a:lt2>
      <a:accent1>
        <a:srgbClr val="E3365B"/>
      </a:accent1>
      <a:accent2>
        <a:srgbClr val="5DC9F8"/>
      </a:accent2>
      <a:accent3>
        <a:srgbClr val="5DC8F7"/>
      </a:accent3>
      <a:accent4>
        <a:srgbClr val="5DC8F7"/>
      </a:accent4>
      <a:accent5>
        <a:srgbClr val="666678"/>
      </a:accent5>
      <a:accent6>
        <a:srgbClr val="E4365B"/>
      </a:accent6>
      <a:hlink>
        <a:srgbClr val="E4365B"/>
      </a:hlink>
      <a:folHlink>
        <a:srgbClr val="A3A1A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ata Conference">
    <a:dk1>
      <a:srgbClr val="000000"/>
    </a:dk1>
    <a:lt1>
      <a:srgbClr val="FFFFFF"/>
    </a:lt1>
    <a:dk2>
      <a:srgbClr val="666678"/>
    </a:dk2>
    <a:lt2>
      <a:srgbClr val="A3A2B0"/>
    </a:lt2>
    <a:accent1>
      <a:srgbClr val="E3365B"/>
    </a:accent1>
    <a:accent2>
      <a:srgbClr val="5DC9F8"/>
    </a:accent2>
    <a:accent3>
      <a:srgbClr val="5DC8F7"/>
    </a:accent3>
    <a:accent4>
      <a:srgbClr val="5DC8F7"/>
    </a:accent4>
    <a:accent5>
      <a:srgbClr val="666678"/>
    </a:accent5>
    <a:accent6>
      <a:srgbClr val="E4365B"/>
    </a:accent6>
    <a:hlink>
      <a:srgbClr val="E4365B"/>
    </a:hlink>
    <a:folHlink>
      <a:srgbClr val="A3A1A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d6ef7f-85ce-413e-b73e-e985465ff945">
      <UserInfo>
        <DisplayName>Charf, Micki</DisplayName>
        <AccountId>528</AccountId>
        <AccountType/>
      </UserInfo>
      <UserInfo>
        <DisplayName>Zainab Rida</DisplayName>
        <AccountId>652</AccountId>
        <AccountType/>
      </UserInfo>
      <UserInfo>
        <DisplayName>Kayte Partch</DisplayName>
        <AccountId>653</AccountId>
        <AccountType/>
      </UserInfo>
      <UserInfo>
        <DisplayName>Hilligoss, Jenna</DisplayName>
        <AccountId>622</AccountId>
        <AccountType/>
      </UserInfo>
      <UserInfo>
        <DisplayName>Kohles, Naomi</DisplayName>
        <AccountId>47</AccountId>
        <AccountType/>
      </UserInfo>
      <UserInfo>
        <DisplayName>Kent, Jim</DisplayName>
        <AccountId>569</AccountId>
        <AccountType/>
      </UserInfo>
      <UserInfo>
        <DisplayName>Neemann, Alexandra</DisplayName>
        <AccountId>699</AccountId>
        <AccountType/>
      </UserInfo>
      <UserInfo>
        <DisplayName>Waddle, Clayton</DisplayName>
        <AccountId>184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B6BA59F67AF4B9655EF6669CFFC7D" ma:contentTypeVersion="12" ma:contentTypeDescription="Create a new document." ma:contentTypeScope="" ma:versionID="f67c9b806c104150f1f4a937b79a63e0">
  <xsd:schema xmlns:xsd="http://www.w3.org/2001/XMLSchema" xmlns:xs="http://www.w3.org/2001/XMLSchema" xmlns:p="http://schemas.microsoft.com/office/2006/metadata/properties" xmlns:ns2="71c1e4dc-dec0-4b23-a6e1-2db2a279cac6" xmlns:ns3="05d6ef7f-85ce-413e-b73e-e985465ff945" targetNamespace="http://schemas.microsoft.com/office/2006/metadata/properties" ma:root="true" ma:fieldsID="b37e5338c2dc252bd9f84ea652d98594" ns2:_="" ns3:_="">
    <xsd:import namespace="71c1e4dc-dec0-4b23-a6e1-2db2a279cac6"/>
    <xsd:import namespace="05d6ef7f-85ce-413e-b73e-e985465ff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1e4dc-dec0-4b23-a6e1-2db2a279c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6ef7f-85ce-413e-b73e-e985465ff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FA7179-B569-4AE4-A7AE-918A217013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A4A30E-2E6D-4262-9041-AD8F6668ED7C}">
  <ds:schemaRefs>
    <ds:schemaRef ds:uri="http://schemas.microsoft.com/office/2006/metadata/properties"/>
    <ds:schemaRef ds:uri="http://schemas.microsoft.com/office/infopath/2007/PartnerControls"/>
    <ds:schemaRef ds:uri="05d6ef7f-85ce-413e-b73e-e985465ff945"/>
  </ds:schemaRefs>
</ds:datastoreItem>
</file>

<file path=customXml/itemProps3.xml><?xml version="1.0" encoding="utf-8"?>
<ds:datastoreItem xmlns:ds="http://schemas.openxmlformats.org/officeDocument/2006/customXml" ds:itemID="{B3DA51F8-1CD3-461E-8458-C4BFD7C31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1e4dc-dec0-4b23-a6e1-2db2a279cac6"/>
    <ds:schemaRef ds:uri="05d6ef7f-85ce-413e-b73e-e985465ff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12283</TotalTime>
  <Words>1043</Words>
  <Application>Microsoft Office PowerPoint</Application>
  <PresentationFormat>Widescreen</PresentationFormat>
  <Paragraphs>103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Upcoming Webinar: April 13, 2022|9:30 am – 11:30  Topics Covered  ADVISER Monthly Update &amp; Feedback Educator Certification Closing Notes  </vt:lpstr>
      <vt:lpstr>Educator Certification Update</vt:lpstr>
      <vt:lpstr>Topics Covered</vt:lpstr>
      <vt:lpstr>Certification Overview</vt:lpstr>
      <vt:lpstr>Certification Overview</vt:lpstr>
      <vt:lpstr>Application System Modernization</vt:lpstr>
      <vt:lpstr>Modernization - Applicant Dashboard</vt:lpstr>
      <vt:lpstr>Modernization - BPP-District </vt:lpstr>
      <vt:lpstr>Upcoming Changes</vt:lpstr>
      <vt:lpstr>Upcoming Changes</vt:lpstr>
      <vt:lpstr>How Can School Districts/Systems Can Help</vt:lpstr>
      <vt:lpstr>How to Contact Certification Staff</vt:lpstr>
      <vt:lpstr>Questions?</vt:lpstr>
      <vt:lpstr>PowerPoint Presentation</vt:lpstr>
      <vt:lpstr>By the Numbers – As of 04/12/2022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Bieber</dc:creator>
  <cp:lastModifiedBy>Waddle, Clayton</cp:lastModifiedBy>
  <cp:revision>44</cp:revision>
  <dcterms:created xsi:type="dcterms:W3CDTF">2021-03-24T18:38:06Z</dcterms:created>
  <dcterms:modified xsi:type="dcterms:W3CDTF">2022-04-13T02:20:29Z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0x010100AB1B6BA59F67AF4B9655EF6669CFFC7D</vt:lpwstr>
  </property>
</Properties>
</file>