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9"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1"/>
    <p:restoredTop sz="94656"/>
  </p:normalViewPr>
  <p:slideViewPr>
    <p:cSldViewPr snapToGrid="0" snapToObjects="1">
      <p:cViewPr varScale="1">
        <p:scale>
          <a:sx n="62" d="100"/>
          <a:sy n="62" d="100"/>
        </p:scale>
        <p:origin x="9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246DB-D952-4340-AD11-3722DBA9D0D2}"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A0C01-6E72-44B1-93C5-6D8D02F116DC}" type="slidenum">
              <a:rPr lang="en-US" smtClean="0"/>
              <a:t>‹#›</a:t>
            </a:fld>
            <a:endParaRPr lang="en-US"/>
          </a:p>
        </p:txBody>
      </p:sp>
    </p:spTree>
    <p:extLst>
      <p:ext uri="{BB962C8B-B14F-4D97-AF65-F5344CB8AC3E}">
        <p14:creationId xmlns:p14="http://schemas.microsoft.com/office/powerpoint/2010/main" val="327631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b2.westlaw.com/find/default.wl?mt=Nebraska&amp;db=1000546&amp;rs=WLW13.04&amp;docname=20USCAS1232G&amp;rp=/find/default.wl&amp;findtype=L&amp;ordoc=7114690&amp;tc=-1&amp;vr=2.0&amp;fn=_top,_top&amp;sv=Split&amp;tf=-1&amp;referencepositiontype=T&amp;pbc=CBB42B06&amp;referenceposition=SP;d4ac000005170&amp;utid=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a:latin typeface="Arial" panose="020B0604020202020204" pitchFamily="34" charset="0"/>
              </a:rPr>
              <a:t>Passed in 1974 in wake of Watergate quickly with little legislative discussion on record.  AKA Buckley Amendment.</a:t>
            </a:r>
          </a:p>
          <a:p>
            <a:pPr marL="174625" indent="-174625">
              <a:buFontTx/>
              <a:buChar char="-"/>
            </a:pPr>
            <a:r>
              <a:rPr lang="en-US" altLang="en-US">
                <a:latin typeface="Arial" panose="020B0604020202020204" pitchFamily="34" charset="0"/>
              </a:rPr>
              <a:t>What FERPA is not:  (a) a records retention schedule; (b) a records security law; (c) an education records creation law.</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717BF1-AA3A-4C68-9DCD-3109175D206D}" type="slidenum">
              <a:rPr lang="en-US" altLang="en-US" smtClean="0">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9629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D48C3F-68D6-4A77-A30E-63668F4C2275}"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83471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20D72AA-7F3C-49F1-8FE0-67FCE65B037A}"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71286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Major changes in interpretation in recent years by FPCO to allow for easier re-disclosures from SRS’s.  Ex: NDE can disclose PIIFER districts give it to a researcher under the theory that the disclosure is “on districts behalf” for studies to improve instruction without districts’ prior knowledge and consent as that consent is “implied”</a:t>
            </a:r>
          </a:p>
          <a:p>
            <a:endParaRPr lang="en-US" altLang="en-US">
              <a:latin typeface="Arial" panose="020B0604020202020204" pitchFamily="34" charset="0"/>
            </a:endParaRPr>
          </a:p>
          <a:p>
            <a:r>
              <a:rPr lang="en-US" altLang="en-US">
                <a:latin typeface="Arial" panose="020B0604020202020204" pitchFamily="34" charset="0"/>
              </a:rPr>
              <a:t>The re-disclosure prohibition does not apply to disclosures to parents or students, disclosure pursuant to ct. orders or subpoenas or to courts under litigation exception.</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23065AF-8559-4091-9032-7466BF37DD7E}" type="slidenum">
              <a:rPr lang="en-US" altLang="en-US" smtClean="0">
                <a:latin typeface="Arial" panose="020B0604020202020204" pitchFamily="34" charset="0"/>
              </a:rPr>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00622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4E764F-1745-4C19-AEA2-36DFC7B31821}"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52248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639CB2C-6F1C-47F7-BE5D-70BF4848E547}"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74525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-SPED gives parents right to destruction of records no longer needed as provided in IDEA </a:t>
            </a:r>
            <a:r>
              <a:rPr lang="en-US" dirty="0" err="1"/>
              <a:t>regs</a:t>
            </a:r>
            <a:endParaRPr lang="en-US" dirty="0"/>
          </a:p>
          <a:p>
            <a:pPr marL="174708" indent="-174708">
              <a:buFontTx/>
              <a:buChar char="-"/>
              <a:defRPr/>
            </a:pPr>
            <a:r>
              <a:rPr lang="en-US" dirty="0"/>
              <a:t>SPED applies to even non-SPED </a:t>
            </a:r>
            <a:r>
              <a:rPr lang="en-US" dirty="0" err="1"/>
              <a:t>ed</a:t>
            </a:r>
            <a:r>
              <a:rPr lang="en-US" dirty="0"/>
              <a:t> records</a:t>
            </a:r>
          </a:p>
          <a:p>
            <a:pPr marL="174708" indent="-174708">
              <a:buFontTx/>
              <a:buChar char="-"/>
              <a:defRPr/>
            </a:pPr>
            <a:r>
              <a:rPr lang="en-US" dirty="0"/>
              <a:t>Implies ability of LEA to disclose to SPED hearing officer</a:t>
            </a:r>
          </a:p>
          <a:p>
            <a:pPr>
              <a:defRPr/>
            </a:pPr>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B5F429-5518-4C35-B94E-DC13346AC7FB}"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67953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Tx/>
              <a:buChar char="-"/>
              <a:defRPr/>
            </a:pPr>
            <a:r>
              <a:rPr lang="en-US" dirty="0"/>
              <a:t>FERPA disciplinary records transfer requirements for public schools only.  79-2,105 requires a private school to transfer to any school to which a student transfer at least disciplinary records regarding suspension or expulsion.</a:t>
            </a:r>
          </a:p>
          <a:p>
            <a:pPr marL="174708" indent="-174708">
              <a:buFontTx/>
              <a:buChar char="-"/>
              <a:defRPr/>
            </a:pPr>
            <a:endParaRPr lang="en-US" dirty="0"/>
          </a:p>
          <a:p>
            <a:pPr>
              <a:defRPr/>
            </a:pPr>
            <a:r>
              <a:rPr lang="en-US" b="1" dirty="0"/>
              <a:t>20 United States Code § 7908- Armed Forces Recruiter Access to Students and Student Recruiting Information</a:t>
            </a:r>
            <a:endParaRPr lang="en-US" dirty="0"/>
          </a:p>
          <a:p>
            <a:pPr>
              <a:defRPr/>
            </a:pPr>
            <a:r>
              <a:rPr lang="en-US" b="1" dirty="0"/>
              <a:t>Same access to students </a:t>
            </a:r>
          </a:p>
          <a:p>
            <a:pPr>
              <a:defRPr/>
            </a:pPr>
            <a:r>
              <a:rPr lang="en-US" dirty="0"/>
              <a:t>(a) Policy</a:t>
            </a:r>
          </a:p>
          <a:p>
            <a:pPr>
              <a:defRPr/>
            </a:pPr>
            <a:r>
              <a:rPr lang="en-US" dirty="0"/>
              <a:t>(1) Access to student recruiting information </a:t>
            </a:r>
          </a:p>
          <a:p>
            <a:pPr>
              <a:defRPr/>
            </a:pPr>
            <a:br>
              <a:rPr lang="en-US" dirty="0"/>
            </a:br>
            <a:r>
              <a:rPr lang="en-US" dirty="0"/>
              <a:t>Notwithstanding </a:t>
            </a:r>
            <a:r>
              <a:rPr lang="en-US" dirty="0">
                <a:hlinkClick r:id="rId3"/>
              </a:rPr>
              <a:t>section 1232g(a)(5)(B)</a:t>
            </a:r>
            <a:r>
              <a:rPr lang="en-US" dirty="0"/>
              <a:t> of this title and except as provided in paragraph (2), each local educational agency receiving assistance under this chapter shall provide, on a request made by military recruiters or an institution of higher education, access to secondary school students names, addresses, and telephone listings. </a:t>
            </a:r>
          </a:p>
          <a:p>
            <a:pPr>
              <a:defRPr/>
            </a:pPr>
            <a:br>
              <a:rPr lang="en-US" dirty="0"/>
            </a:br>
            <a:r>
              <a:rPr lang="en-US" dirty="0"/>
              <a:t>(2) Consent </a:t>
            </a:r>
            <a:br>
              <a:rPr lang="en-US" dirty="0"/>
            </a:br>
            <a:r>
              <a:rPr lang="en-US" dirty="0"/>
              <a:t>A secondary school student or the parent of the student may request that the student's name, address, and telephone listing described in paragraph (1) not be released without prior written parental consent, and the local educational agency or private school shall notify parents of the option to make a request and shall comply with any request. </a:t>
            </a:r>
          </a:p>
          <a:p>
            <a:pPr>
              <a:defRPr/>
            </a:pPr>
            <a:endParaRPr lang="en-US" dirty="0"/>
          </a:p>
          <a:p>
            <a:pPr>
              <a:defRPr/>
            </a:pPr>
            <a:r>
              <a:rPr lang="en-US" dirty="0"/>
              <a:t>(3)Each local educational agency receiving assistance under this chapter shall provide military recruiters the same access to secondary school students as is provided generally to post secondary educational institutions or to prospective employers of those students. </a:t>
            </a:r>
          </a:p>
          <a:p>
            <a:pPr marL="174708" indent="-174708">
              <a:buFontTx/>
              <a:buChar char="-"/>
              <a:defRPr/>
            </a:pPr>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455A23-E860-4301-ABAD-DF3776D5EF22}"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47841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708" indent="-174708">
              <a:buFontTx/>
              <a:buChar char="-"/>
              <a:defRPr/>
            </a:pPr>
            <a:r>
              <a:rPr lang="en-US" dirty="0"/>
              <a:t>Parent here means one who has educational decision making authority.</a:t>
            </a:r>
          </a:p>
          <a:p>
            <a:pPr marL="174708" indent="-174708">
              <a:buFontTx/>
              <a:buChar char="-"/>
              <a:defRPr/>
            </a:pPr>
            <a:r>
              <a:rPr lang="en-US" dirty="0"/>
              <a:t>This is about inaccurate or misleading recording, not professional or subjective educational assessments.  The more specific the record, the better here (Johnny had difficulty with the ‘r’ sound vs. Johnny cannot speak English very well).</a:t>
            </a:r>
          </a:p>
          <a:p>
            <a:pPr marL="174708" indent="-174708">
              <a:buFontTx/>
              <a:buChar char="-"/>
              <a:defRPr/>
            </a:pPr>
            <a:r>
              <a:rPr lang="en-US" dirty="0"/>
              <a:t>Only applies to records your LEA created, you do not hear amendment challenges to others’ records you maintain.</a:t>
            </a:r>
          </a:p>
          <a:p>
            <a:pPr marL="174708" indent="-174708">
              <a:buFontTx/>
              <a:buChar char="-"/>
              <a:defRPr/>
            </a:pPr>
            <a:r>
              <a:rPr lang="en-US" dirty="0"/>
              <a:t>Careful what you put in a students record –it can be seen by parent, and unprofessional conclusions or remarks might be “inaccurate/misleading”</a:t>
            </a:r>
          </a:p>
          <a:p>
            <a:pPr marL="174708" indent="-174708">
              <a:buFontTx/>
              <a:buChar char="-"/>
              <a:defRPr/>
            </a:pPr>
            <a:r>
              <a:rPr lang="en-US" dirty="0"/>
              <a:t>Example of privacy rights case (teacher that noted religion, hugging, etc.)</a:t>
            </a:r>
          </a:p>
          <a:p>
            <a:pPr marL="174708" indent="-174708">
              <a:buFontTx/>
              <a:buChar char="-"/>
              <a:defRPr/>
            </a:pPr>
            <a:r>
              <a:rPr lang="en-US" dirty="0"/>
              <a:t>After hearing, no further rt. To appeal, only rt. To note objection in writing in student record.</a:t>
            </a:r>
          </a:p>
          <a:p>
            <a:pPr>
              <a:defRPr/>
            </a:pPr>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025FA4-4FB9-45AB-B2CD-1562D88CFDFF}"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74178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B1CEBCD-D88B-47B9-BDB5-A2DA12E248F6}"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207318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2655EA2-93BF-43B8-A6A5-6ECC76311A20}"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4395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708" indent="-174708">
              <a:buFontTx/>
              <a:buChar char="-"/>
              <a:defRPr/>
            </a:pPr>
            <a:r>
              <a:rPr lang="en-US" b="1" dirty="0"/>
              <a:t>Ed agency – </a:t>
            </a:r>
            <a:r>
              <a:rPr lang="en-US" b="1" dirty="0" err="1"/>
              <a:t>inst</a:t>
            </a:r>
            <a:r>
              <a:rPr lang="en-US" b="1" dirty="0"/>
              <a:t>: </a:t>
            </a:r>
            <a:r>
              <a:rPr lang="en-US" dirty="0"/>
              <a:t>All public schools in LEAs are subject to FERPA.  </a:t>
            </a:r>
            <a:r>
              <a:rPr lang="en-US" dirty="0" err="1"/>
              <a:t>Reg</a:t>
            </a:r>
            <a:r>
              <a:rPr lang="en-US" dirty="0"/>
              <a:t> says = “</a:t>
            </a:r>
            <a:r>
              <a:rPr lang="en-US" dirty="0" err="1"/>
              <a:t>ed</a:t>
            </a:r>
            <a:r>
              <a:rPr lang="en-US" dirty="0"/>
              <a:t> agency or institution to which funds have been made available under any program administered by Betsy if (a) the agency or </a:t>
            </a:r>
            <a:r>
              <a:rPr lang="en-US" dirty="0" err="1"/>
              <a:t>inst</a:t>
            </a:r>
            <a:r>
              <a:rPr lang="en-US" dirty="0"/>
              <a:t> provides </a:t>
            </a:r>
            <a:r>
              <a:rPr lang="en-US" dirty="0" err="1"/>
              <a:t>ed</a:t>
            </a:r>
            <a:r>
              <a:rPr lang="en-US" dirty="0"/>
              <a:t> services or instruction to students; (so probably ESUs too), or (b) the </a:t>
            </a:r>
            <a:r>
              <a:rPr lang="en-US" dirty="0" err="1"/>
              <a:t>ed</a:t>
            </a:r>
            <a:r>
              <a:rPr lang="en-US" dirty="0"/>
              <a:t> agency is authorized to control &amp; direct public </a:t>
            </a:r>
            <a:r>
              <a:rPr lang="en-US" dirty="0" err="1"/>
              <a:t>elem</a:t>
            </a:r>
            <a:r>
              <a:rPr lang="en-US" dirty="0"/>
              <a:t> or secondary or postsecondary </a:t>
            </a:r>
            <a:r>
              <a:rPr lang="en-US" dirty="0" err="1"/>
              <a:t>ed</a:t>
            </a:r>
            <a:r>
              <a:rPr lang="en-US" dirty="0"/>
              <a:t> institutions.</a:t>
            </a:r>
          </a:p>
          <a:p>
            <a:pPr marL="174708" indent="-174708">
              <a:buFontTx/>
              <a:buChar char="-"/>
              <a:defRPr/>
            </a:pPr>
            <a:endParaRPr lang="en-US" dirty="0"/>
          </a:p>
          <a:p>
            <a:pPr marL="174708" indent="-174708">
              <a:buFontTx/>
              <a:buChar char="-"/>
              <a:defRPr/>
            </a:pPr>
            <a:r>
              <a:rPr lang="en-US" dirty="0"/>
              <a:t>An </a:t>
            </a:r>
            <a:r>
              <a:rPr lang="en-US" b="1" dirty="0"/>
              <a:t>ed. record </a:t>
            </a:r>
            <a:r>
              <a:rPr lang="en-US" dirty="0"/>
              <a:t>broadly defined.  Can be any medium.  Has to be “directly related to student” and “maintained by or on behalf” of the ed. agency or institution.  Includes disciplinary, health records, e-mails if otherwise meet </a:t>
            </a:r>
            <a:r>
              <a:rPr lang="en-US" dirty="0" err="1"/>
              <a:t>def</a:t>
            </a:r>
            <a:r>
              <a:rPr lang="en-US" dirty="0"/>
              <a:t> of </a:t>
            </a:r>
            <a:r>
              <a:rPr lang="en-US" dirty="0" err="1"/>
              <a:t>ed</a:t>
            </a:r>
            <a:r>
              <a:rPr lang="en-US" dirty="0"/>
              <a:t> record and kept by school.  USDA meal records governed by USDA laws and </a:t>
            </a:r>
            <a:r>
              <a:rPr lang="en-US" dirty="0" err="1"/>
              <a:t>regs</a:t>
            </a:r>
            <a:r>
              <a:rPr lang="en-US" dirty="0"/>
              <a:t>.</a:t>
            </a:r>
          </a:p>
          <a:p>
            <a:pPr>
              <a:defRPr/>
            </a:pPr>
            <a:endParaRPr lang="en-US" dirty="0"/>
          </a:p>
          <a:p>
            <a:pPr marL="174708" indent="-174708">
              <a:buFontTx/>
              <a:buChar char="-"/>
              <a:defRPr/>
            </a:pPr>
            <a:r>
              <a:rPr lang="en-US" dirty="0"/>
              <a:t>Does not include personal observations; personal notes of teacher/counselor/administrator intended only as a memory aid if note not shared with anyone except temp sub teacher.</a:t>
            </a:r>
          </a:p>
          <a:p>
            <a:pPr marL="174708" indent="-174708">
              <a:buFontTx/>
              <a:buChar char="-"/>
              <a:defRPr/>
            </a:pPr>
            <a:r>
              <a:rPr lang="en-US" dirty="0"/>
              <a:t>Does not include staff or personnel records, even if an </a:t>
            </a:r>
            <a:r>
              <a:rPr lang="en-US" dirty="0" err="1"/>
              <a:t>ed</a:t>
            </a:r>
            <a:r>
              <a:rPr lang="en-US" dirty="0"/>
              <a:t> record about them (transcript)</a:t>
            </a:r>
          </a:p>
          <a:p>
            <a:pPr marL="174708" indent="-174708">
              <a:buFontTx/>
              <a:buChar char="-"/>
              <a:defRPr/>
            </a:pPr>
            <a:r>
              <a:rPr lang="en-US" dirty="0"/>
              <a:t>Video as </a:t>
            </a:r>
            <a:r>
              <a:rPr lang="en-US" b="1" dirty="0"/>
              <a:t>PIIFER</a:t>
            </a:r>
            <a:r>
              <a:rPr lang="en-US" dirty="0"/>
              <a:t>?</a:t>
            </a:r>
          </a:p>
          <a:p>
            <a:pPr marL="174708" indent="-174708">
              <a:buFontTx/>
              <a:buChar char="-"/>
              <a:defRPr/>
            </a:pPr>
            <a:r>
              <a:rPr lang="en-US" b="1" dirty="0"/>
              <a:t>DI</a:t>
            </a:r>
            <a:r>
              <a:rPr lang="en-US" dirty="0"/>
              <a:t> – dormant.  No </a:t>
            </a:r>
            <a:r>
              <a:rPr lang="en-US" dirty="0" err="1"/>
              <a:t>ss#s</a:t>
            </a:r>
            <a:r>
              <a:rPr lang="en-US" dirty="0"/>
              <a:t>, can now use student id if need a confidential authenticator with it to access PII.</a:t>
            </a:r>
          </a:p>
          <a:p>
            <a:pPr marL="174708" indent="-174708">
              <a:buFontTx/>
              <a:buChar char="-"/>
              <a:defRPr/>
            </a:pPr>
            <a:r>
              <a:rPr lang="en-US" dirty="0"/>
              <a:t>Opt-out provision for DI.</a:t>
            </a:r>
          </a:p>
          <a:p>
            <a:pPr>
              <a:defRPr/>
            </a:pPr>
            <a:endParaRPr 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2BD1A5-B976-4D83-8937-2764BD2A88F8}" type="slidenum">
              <a:rPr lang="en-US" altLang="en-US" smtClean="0">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395774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2FD254-208E-4D94-BA07-4BEA8F9544CE}"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72776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708" indent="-174708">
              <a:buFontTx/>
              <a:buChar char="-"/>
              <a:defRPr/>
            </a:pPr>
            <a:r>
              <a:rPr lang="en-US" dirty="0"/>
              <a:t>“must” not “may”</a:t>
            </a:r>
          </a:p>
          <a:p>
            <a:pPr marL="174708" indent="-174708">
              <a:buFontTx/>
              <a:buChar char="-"/>
              <a:defRPr/>
            </a:pPr>
            <a:r>
              <a:rPr lang="en-US" b="1" dirty="0"/>
              <a:t>Parent</a:t>
            </a:r>
            <a:r>
              <a:rPr lang="en-US" dirty="0"/>
              <a:t> here in broadest sense: natural, adoptive, appointed guardians, non-custodial so long as rights not revoked by court order, and person ‘acting as’ which can include foster, step when natural not available (or when natural consents in writing), now child welfare agency workers more clearly since USA, also state child welfare workers (HHS) when state given custody (ward) (usually court order on </a:t>
            </a:r>
            <a:r>
              <a:rPr lang="en-US" dirty="0" err="1"/>
              <a:t>ed</a:t>
            </a:r>
            <a:r>
              <a:rPr lang="en-US" dirty="0"/>
              <a:t> records access under 43-3001).  But just cause ward does not mean parent(s) access denied (absent order).</a:t>
            </a:r>
          </a:p>
          <a:p>
            <a:pPr marL="174708" indent="-174708">
              <a:buFontTx/>
              <a:buChar char="-"/>
              <a:defRPr/>
            </a:pPr>
            <a:r>
              <a:rPr lang="en-US" b="1" dirty="0"/>
              <a:t>“of their child” = </a:t>
            </a:r>
            <a:r>
              <a:rPr lang="en-US" dirty="0"/>
              <a:t>careful about records that contain PII on other students, i.e. description of incident in disciplinary action docs.</a:t>
            </a:r>
            <a:endParaRPr lang="en-US" b="1" dirty="0"/>
          </a:p>
          <a:p>
            <a:pPr>
              <a:defRPr/>
            </a:pPr>
            <a:endParaRPr lang="en-US" dirty="0"/>
          </a:p>
          <a:p>
            <a:pPr marL="174708" indent="-174708">
              <a:buFontTx/>
              <a:buChar char="-"/>
              <a:defRPr/>
            </a:pPr>
            <a:r>
              <a:rPr lang="en-US" dirty="0"/>
              <a:t>FERPA does not require </a:t>
            </a:r>
            <a:r>
              <a:rPr lang="en-US" b="1" dirty="0"/>
              <a:t>copies</a:t>
            </a:r>
            <a:r>
              <a:rPr lang="en-US" dirty="0"/>
              <a:t> upon request in all cases, state law does.  Both permit reasonable reproduction costs to be charged, (but not to schools to which they transfer).  No fees for “search” time itself.</a:t>
            </a:r>
          </a:p>
          <a:p>
            <a:pPr marL="174708" indent="-174708">
              <a:buFontTx/>
              <a:buChar char="-"/>
              <a:defRPr/>
            </a:pPr>
            <a:r>
              <a:rPr lang="en-US" b="1" dirty="0"/>
              <a:t>Time </a:t>
            </a:r>
            <a:r>
              <a:rPr lang="en-US" dirty="0"/>
              <a:t>45 days by FERPA, state silent.</a:t>
            </a:r>
          </a:p>
          <a:p>
            <a:pPr marL="174708" indent="-174708">
              <a:buFontTx/>
              <a:buChar char="-"/>
              <a:defRPr/>
            </a:pPr>
            <a:r>
              <a:rPr lang="en-US" dirty="0"/>
              <a:t>FERPA requires school to respond to reasonable requests for </a:t>
            </a:r>
            <a:r>
              <a:rPr lang="en-US" b="1" dirty="0"/>
              <a:t>explanation/interp.</a:t>
            </a:r>
          </a:p>
          <a:p>
            <a:pPr marL="174708" indent="-174708">
              <a:buFontTx/>
              <a:buChar char="-"/>
              <a:defRPr/>
            </a:pPr>
            <a:r>
              <a:rPr lang="en-US" dirty="0"/>
              <a:t>A student under 18 does not have this </a:t>
            </a:r>
            <a:r>
              <a:rPr lang="en-US" dirty="0" err="1"/>
              <a:t>rt</a:t>
            </a:r>
            <a:r>
              <a:rPr lang="en-US" dirty="0"/>
              <a:t> under FERPA, (may see without parental consent though), but does under 79-2,104.</a:t>
            </a:r>
          </a:p>
          <a:p>
            <a:pPr marL="174708" indent="-174708">
              <a:buFontTx/>
              <a:buChar char="-"/>
              <a:defRPr/>
            </a:pPr>
            <a:endParaRPr lang="en-US" dirty="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2B5F9C-852B-4FAA-BC57-FE6151765E1C}"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253383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a:latin typeface="Arial" panose="020B0604020202020204" pitchFamily="34" charset="0"/>
              </a:rPr>
              <a:t>“</a:t>
            </a:r>
            <a:r>
              <a:rPr lang="en-US" altLang="en-US" b="1">
                <a:latin typeface="Arial" panose="020B0604020202020204" pitchFamily="34" charset="0"/>
              </a:rPr>
              <a:t>parent</a:t>
            </a:r>
            <a:r>
              <a:rPr lang="en-US" altLang="en-US">
                <a:latin typeface="Arial" panose="020B0604020202020204" pitchFamily="34" charset="0"/>
              </a:rPr>
              <a:t>” here to mean custodial parent / person with ed. decision making authority.</a:t>
            </a:r>
          </a:p>
          <a:p>
            <a:pPr marL="174625" indent="-174625">
              <a:buFontTx/>
              <a:buChar char="-"/>
            </a:pPr>
            <a:r>
              <a:rPr lang="en-US" altLang="en-US" b="1">
                <a:latin typeface="Arial" panose="020B0604020202020204" pitchFamily="34" charset="0"/>
              </a:rPr>
              <a:t>Notice</a:t>
            </a:r>
            <a:r>
              <a:rPr lang="en-US" altLang="en-US">
                <a:latin typeface="Arial" panose="020B0604020202020204" pitchFamily="34" charset="0"/>
              </a:rPr>
              <a:t> not specified - - just has to be reasonable/effective (usually beginning of year handbook or web page).</a:t>
            </a:r>
          </a:p>
          <a:p>
            <a:pPr marL="174625" indent="-174625">
              <a:buFontTx/>
              <a:buChar char="-"/>
            </a:pPr>
            <a:r>
              <a:rPr lang="en-US" altLang="en-US">
                <a:latin typeface="Arial" panose="020B0604020202020204" pitchFamily="34" charset="0"/>
              </a:rPr>
              <a:t>Do not need to create from scratch - - USDE FPCO has sample notices.</a:t>
            </a:r>
          </a:p>
          <a:p>
            <a:pPr marL="174625" indent="-174625">
              <a:buFontTx/>
              <a:buChar char="-"/>
            </a:pPr>
            <a:r>
              <a:rPr lang="en-US" altLang="en-US">
                <a:latin typeface="Arial" panose="020B0604020202020204" pitchFamily="34" charset="0"/>
              </a:rPr>
              <a:t>Should describe generally who dist has determined to have “legit educational interest”.</a:t>
            </a:r>
          </a:p>
          <a:p>
            <a:pPr marL="174625" indent="-174625">
              <a:buFontTx/>
              <a:buChar char="-"/>
            </a:pPr>
            <a:r>
              <a:rPr lang="en-US" altLang="en-US">
                <a:latin typeface="Arial" panose="020B0604020202020204" pitchFamily="34" charset="0"/>
              </a:rPr>
              <a:t>Describe DI ea. yr. in the notice.  In Neb, DI is a public record.  New FERPA interpretation from USDE is that a school can have a “limited DI” policy, but that won’t work in Neb because of public record law.</a:t>
            </a:r>
          </a:p>
          <a:p>
            <a:pPr marL="174625" indent="-174625">
              <a:buFontTx/>
              <a:buChar char="-"/>
            </a:pPr>
            <a:r>
              <a:rPr lang="en-US" altLang="en-US">
                <a:latin typeface="Arial" panose="020B0604020202020204" pitchFamily="34" charset="0"/>
              </a:rPr>
              <a:t>Have opt-out policy with deadline each year in notice.  No standing opt-outs but okay to have a former student’s last opt-out as governing, do not have to notify former students every year.</a:t>
            </a:r>
          </a:p>
          <a:p>
            <a:pPr marL="174625" indent="-174625">
              <a:buFontTx/>
              <a:buChar char="-"/>
            </a:pPr>
            <a:r>
              <a:rPr lang="en-US" altLang="en-US" b="1">
                <a:latin typeface="Arial" panose="020B0604020202020204" pitchFamily="34" charset="0"/>
              </a:rPr>
              <a:t>NDE Rule 6 </a:t>
            </a:r>
            <a:r>
              <a:rPr lang="en-US" altLang="en-US">
                <a:latin typeface="Arial" panose="020B0604020202020204" pitchFamily="34" charset="0"/>
              </a:rPr>
              <a:t>(eff. 11/4/14) – list of things every dist must have as DI.  Helps NDE be able to provide it w/o having to refer to dists.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2F65E6F-92A1-45F0-B505-DF01EFBDCADB}"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24087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a:latin typeface="Arial" panose="020B0604020202020204" pitchFamily="34" charset="0"/>
              </a:rPr>
              <a:t>Analyze any request to see </a:t>
            </a:r>
            <a:r>
              <a:rPr lang="en-US" altLang="en-US" b="1">
                <a:latin typeface="Arial" panose="020B0604020202020204" pitchFamily="34" charset="0"/>
              </a:rPr>
              <a:t>if PII &amp; an ed record, or if DI </a:t>
            </a:r>
            <a:r>
              <a:rPr lang="en-US" altLang="en-US">
                <a:latin typeface="Arial" panose="020B0604020202020204" pitchFamily="34" charset="0"/>
              </a:rPr>
              <a:t>(don’t forget about opt-outs).</a:t>
            </a:r>
          </a:p>
          <a:p>
            <a:pPr marL="174625" indent="-174625">
              <a:buFontTx/>
              <a:buChar char="-"/>
            </a:pPr>
            <a:r>
              <a:rPr lang="en-US" altLang="en-US">
                <a:latin typeface="Arial" panose="020B0604020202020204" pitchFamily="34" charset="0"/>
              </a:rPr>
              <a:t>See if redaction of names/info would satisfy request and take out of PIIFER.  BUT not always the case that redaction of a name accomomplishes that.</a:t>
            </a:r>
          </a:p>
          <a:p>
            <a:pPr marL="174625" indent="-174625">
              <a:buFontTx/>
              <a:buChar char="-"/>
            </a:pPr>
            <a:r>
              <a:rPr lang="en-US" altLang="en-US">
                <a:latin typeface="Arial" panose="020B0604020202020204" pitchFamily="34" charset="0"/>
              </a:rPr>
              <a:t>“parent” here means person with educational decision making authority.</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94411E-C472-46CD-AA91-9E89F05C7042}"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404251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79-2,104 as amended by LB 549 in 2009 now says nothing in that state law prohibits a disclosure permitted by FERPA.</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1ED670-C908-447F-90DB-51E34B22EA60}"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54961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Tx/>
              <a:buAutoNum type="alphaLcParenR"/>
              <a:defRPr/>
            </a:pPr>
            <a:r>
              <a:rPr lang="en-US" dirty="0"/>
              <a:t>Can very depending on the situation at issue.</a:t>
            </a:r>
          </a:p>
          <a:p>
            <a:pPr marL="232943" indent="-232943">
              <a:buFontTx/>
              <a:buAutoNum type="alphaLcParenR"/>
              <a:defRPr/>
            </a:pPr>
            <a:endParaRPr lang="en-US" dirty="0"/>
          </a:p>
          <a:p>
            <a:pPr marL="232943" indent="-232943">
              <a:buFontTx/>
              <a:buAutoNum type="alphaLcParenR"/>
              <a:defRPr/>
            </a:pPr>
            <a:r>
              <a:rPr lang="en-US" dirty="0"/>
              <a:t>School to school direct transfer (state law and schools req. that records are rec’d that way).  That “has enrolled” new in last few years.</a:t>
            </a:r>
          </a:p>
          <a:p>
            <a:pPr marL="232943" indent="-232943">
              <a:buFontTx/>
              <a:buAutoNum type="alphaLcParenR"/>
              <a:defRPr/>
            </a:pPr>
            <a:endParaRPr lang="en-US" dirty="0"/>
          </a:p>
          <a:p>
            <a:pPr marL="232943" indent="-232943">
              <a:buFontTx/>
              <a:buAutoNum type="alphaLcParenR"/>
              <a:defRPr/>
            </a:pPr>
            <a:r>
              <a:rPr lang="en-US" dirty="0"/>
              <a:t>NO ex:  local library seeks names and addresses of children in remedial reading to offer summer reading program; US </a:t>
            </a:r>
            <a:r>
              <a:rPr lang="en-US" dirty="0" err="1"/>
              <a:t>Atty</a:t>
            </a:r>
            <a:r>
              <a:rPr lang="en-US" dirty="0"/>
              <a:t> Gen seeks PII on student suspected in off campus theft involving mail fraud (no subpoena or order); </a:t>
            </a:r>
            <a:r>
              <a:rPr lang="en-US" dirty="0" err="1"/>
              <a:t>Dept</a:t>
            </a:r>
            <a:r>
              <a:rPr lang="en-US" dirty="0"/>
              <a:t> of Labor for school to employment study purposes  *BUT new liberalized solution of USDE – FPCO permits SEAs and LEAs to enter into written agreements (specific subjects have to be in it) with entity such as </a:t>
            </a:r>
            <a:r>
              <a:rPr lang="en-US" dirty="0" err="1"/>
              <a:t>DoL</a:t>
            </a:r>
            <a:r>
              <a:rPr lang="en-US" dirty="0"/>
              <a:t> to make them their “authorized rep.” to perform “an audit or evaluation” of the state/fed funded ed. program.  Used to be that any such authorized rep was doing your own work for you that you farmed out and they were under your direct control.  That is no longer the case.</a:t>
            </a:r>
          </a:p>
          <a:p>
            <a:pPr>
              <a:defRPr/>
            </a:pPr>
            <a:r>
              <a:rPr lang="en-US" dirty="0"/>
              <a:t>	New allowable disclosures under C– Head Start</a:t>
            </a:r>
          </a:p>
          <a:p>
            <a:pPr marL="232943" indent="-232943">
              <a:buFontTx/>
              <a:buAutoNum type="alphaLcParenR"/>
              <a:defRPr/>
            </a:pPr>
            <a:endParaRPr lang="en-US" dirty="0"/>
          </a:p>
          <a:p>
            <a:pPr>
              <a:defRPr/>
            </a:pPr>
            <a:r>
              <a:rPr lang="en-US" dirty="0"/>
              <a: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307163-66B2-48F5-A66A-30C296CEF8FB}"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526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Financial Aid – </a:t>
            </a:r>
            <a:r>
              <a:rPr lang="en-US" altLang="en-US">
                <a:latin typeface="Arial" panose="020B0604020202020204" pitchFamily="34" charset="0"/>
              </a:rPr>
              <a:t>regs – say only when needed to (1) det eligibility for aid; (2) det. Amount; (3) det. Conditions of aid; or (4) Enforce terms/conditions of aid.</a:t>
            </a:r>
            <a:endParaRPr lang="en-US" altLang="en-US" b="1">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Studies exception </a:t>
            </a:r>
            <a:r>
              <a:rPr lang="en-US" altLang="en-US">
                <a:latin typeface="Arial" panose="020B0604020202020204" pitchFamily="34" charset="0"/>
              </a:rPr>
              <a:t>– study must benefit your school system in some way educationally.  Several requirements for confidentiaiity have to be agreed to in writing by organization (provided by USDE-FPCO).  If org does not comply, you are prohibited from disclosing to it for 5 yrs. (except SEAs when need to by law).  This might encompass the DoL disclosure as well if for your dist and not just for the DoL.  USDE has put out in Fed Reg on elements that must be included in a written agreement with the entity that is under contract to perform the study.  In the Fed Reg. called “reasonable methods” agreements. See Attorney.</a:t>
            </a:r>
          </a:p>
          <a:p>
            <a:endParaRPr lang="en-US" altLang="en-US">
              <a:latin typeface="Arial" panose="020B0604020202020204" pitchFamily="34" charset="0"/>
            </a:endParaRPr>
          </a:p>
          <a:p>
            <a:r>
              <a:rPr lang="en-US" altLang="en-US" b="1">
                <a:latin typeface="Arial" panose="020B0604020202020204" pitchFamily="34" charset="0"/>
              </a:rPr>
              <a:t>Subpoena/ct. order </a:t>
            </a:r>
            <a:r>
              <a:rPr lang="en-US" altLang="en-US">
                <a:latin typeface="Arial" panose="020B0604020202020204" pitchFamily="34" charset="0"/>
              </a:rPr>
              <a:t>– consult atty best idea.  Assume ALJ/HO subpoenas o.k.  Neb discovery rules provide a minimum 10 day advance service before docs due.  Real case – ct ordered probation officer to prepare progress rpt. On juv.  That officer presented that order to school and requested PII.  No –ct did not order school to provide records.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0B88A17-F7EA-465E-901D-854380BC648C}"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06679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Litigation exception </a:t>
            </a:r>
            <a:r>
              <a:rPr lang="en-US" altLang="en-US">
                <a:latin typeface="Arial" panose="020B0604020202020204" pitchFamily="34" charset="0"/>
              </a:rPr>
              <a:t>– problem is putting in evidence PII about a student that is </a:t>
            </a:r>
            <a:r>
              <a:rPr lang="en-US" altLang="en-US" u="sng">
                <a:latin typeface="Arial" panose="020B0604020202020204" pitchFamily="34" charset="0"/>
              </a:rPr>
              <a:t>not a party </a:t>
            </a:r>
            <a:r>
              <a:rPr lang="en-US" altLang="en-US">
                <a:latin typeface="Arial" panose="020B0604020202020204" pitchFamily="34" charset="0"/>
              </a:rPr>
              <a:t>to the suit.  Need another exception or consent.  Assume admin hrg disclosures okay too (usually a disclosure to yourself since it is often your own agency and its h.o.)</a:t>
            </a:r>
          </a:p>
          <a:p>
            <a:endParaRPr lang="en-US" altLang="en-US">
              <a:latin typeface="Arial" panose="020B0604020202020204" pitchFamily="34" charset="0"/>
            </a:endParaRPr>
          </a:p>
          <a:p>
            <a:r>
              <a:rPr lang="en-US" altLang="en-US" b="1">
                <a:latin typeface="Arial" panose="020B0604020202020204" pitchFamily="34" charset="0"/>
              </a:rPr>
              <a:t>DI </a:t>
            </a:r>
            <a:r>
              <a:rPr lang="en-US" altLang="en-US">
                <a:latin typeface="Arial" panose="020B0604020202020204" pitchFamily="34" charset="0"/>
              </a:rPr>
              <a:t>– careful of “targeted request”  Name is DI, so give me names of all that scored exemplary on math assessment.</a:t>
            </a:r>
          </a:p>
          <a:p>
            <a:endParaRPr lang="en-US" altLang="en-US">
              <a:latin typeface="Arial" panose="020B0604020202020204" pitchFamily="34" charset="0"/>
            </a:endParaRPr>
          </a:p>
          <a:p>
            <a:r>
              <a:rPr lang="en-US" altLang="en-US" b="1">
                <a:latin typeface="Arial" panose="020B0604020202020204" pitchFamily="34" charset="0"/>
              </a:rPr>
              <a:t>Parents of dependent eligible students </a:t>
            </a:r>
            <a:r>
              <a:rPr lang="en-US" altLang="en-US">
                <a:latin typeface="Arial" panose="020B0604020202020204" pitchFamily="34" charset="0"/>
              </a:rPr>
              <a:t>– still discretionary, but very angry parents if do not do it, especially when tuition paid.  For k-12 public schools in Neb, it is a “shall”.</a:t>
            </a:r>
          </a:p>
          <a:p>
            <a:endParaRPr lang="en-US" altLang="en-US">
              <a:latin typeface="Arial" panose="020B0604020202020204" pitchFamily="34" charset="0"/>
            </a:endParaRPr>
          </a:p>
          <a:p>
            <a:r>
              <a:rPr lang="en-US" altLang="en-US" b="1">
                <a:latin typeface="Arial" panose="020B0604020202020204" pitchFamily="34" charset="0"/>
              </a:rPr>
              <a:t>Students</a:t>
            </a:r>
            <a:r>
              <a:rPr lang="en-US" altLang="en-US">
                <a:latin typeface="Arial" panose="020B0604020202020204" pitchFamily="34" charset="0"/>
              </a:rPr>
              <a:t> – may but “shall” by state law (79-2,104).</a:t>
            </a:r>
          </a:p>
          <a:p>
            <a:endParaRPr lang="en-US" altLang="en-US">
              <a:latin typeface="Arial" panose="020B0604020202020204" pitchFamily="34" charset="0"/>
            </a:endParaRPr>
          </a:p>
          <a:p>
            <a:r>
              <a:rPr lang="en-US" altLang="en-US" b="1">
                <a:latin typeface="Arial" panose="020B0604020202020204" pitchFamily="34" charset="0"/>
              </a:rPr>
              <a:t>Hlth or Safety emergency </a:t>
            </a:r>
            <a:r>
              <a:rPr lang="en-US" altLang="en-US">
                <a:latin typeface="Arial" panose="020B0604020202020204" pitchFamily="34" charset="0"/>
              </a:rPr>
              <a:t>– fact specific as to ea. Case.  Broadened after Columbine and Va Tech.  Not a blanket search license – that requires probable cause for outside law enforcement – this is for records and info from records on a specific student or students.  Used to be “strictly construed” but no longer.  Now standard is any “significant and articulable threat” to their own or others safety or hlth.  Give benefit of doubt to educators’ judgement.</a:t>
            </a:r>
          </a:p>
          <a:p>
            <a:endParaRPr lang="en-US" altLang="en-US">
              <a:latin typeface="Arial" panose="020B0604020202020204" pitchFamily="34" charset="0"/>
            </a:endParaRPr>
          </a:p>
          <a:p>
            <a:r>
              <a:rPr lang="en-US" altLang="en-US" b="1">
                <a:latin typeface="Arial" panose="020B0604020202020204" pitchFamily="34" charset="0"/>
              </a:rPr>
              <a:t>Uninterupted Scholars Act </a:t>
            </a:r>
            <a:r>
              <a:rPr lang="en-US" altLang="en-US">
                <a:latin typeface="Arial" panose="020B0604020202020204" pitchFamily="34" charset="0"/>
              </a:rPr>
              <a:t>- Big change was that when welfare agency listed on court order under 43-3001, do not need to wait to provide the advance notice prior to release to child welfare agency/worker (HHS)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42E5CBF-C37C-4400-97C8-660A03563366}"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58847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A5AE-C558-5A41-B968-4F5B1AA199CA}"/>
              </a:ext>
            </a:extLst>
          </p:cNvPr>
          <p:cNvSpPr>
            <a:spLocks noGrp="1"/>
          </p:cNvSpPr>
          <p:nvPr>
            <p:ph type="ctrTitle"/>
          </p:nvPr>
        </p:nvSpPr>
        <p:spPr>
          <a:xfrm>
            <a:off x="466721" y="2345635"/>
            <a:ext cx="4776788" cy="2915478"/>
          </a:xfrm>
        </p:spPr>
        <p:txBody>
          <a:bodyPr anchor="t"/>
          <a:lstStyle>
            <a:lvl1pPr algn="l">
              <a:defRPr sz="6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4465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0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3CBF-B76E-234C-BBBD-D541E7A49388}"/>
              </a:ext>
            </a:extLst>
          </p:cNvPr>
          <p:cNvSpPr>
            <a:spLocks noGrp="1"/>
          </p:cNvSpPr>
          <p:nvPr>
            <p:ph type="title"/>
          </p:nvPr>
        </p:nvSpPr>
        <p:spPr>
          <a:xfrm>
            <a:off x="6457950" y="2731770"/>
            <a:ext cx="4992370" cy="2903220"/>
          </a:xfrm>
        </p:spPr>
        <p:txBody>
          <a:bodyPr anchor="t"/>
          <a:lstStyle>
            <a:lvl1pPr>
              <a:defRPr sz="60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2BF0247-5093-E547-BF46-EB19C3919F74}"/>
              </a:ext>
            </a:extLst>
          </p:cNvPr>
          <p:cNvSpPr>
            <a:spLocks noGrp="1"/>
          </p:cNvSpPr>
          <p:nvPr>
            <p:ph type="body" idx="1"/>
          </p:nvPr>
        </p:nvSpPr>
        <p:spPr>
          <a:xfrm>
            <a:off x="6457950" y="5842180"/>
            <a:ext cx="4992370" cy="1015820"/>
          </a:xfrm>
        </p:spPr>
        <p:txBody>
          <a:bodyPr anchor="t"/>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8554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368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a:xfrm>
            <a:off x="838200" y="673735"/>
            <a:ext cx="10515600" cy="1325563"/>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a:xfrm>
            <a:off x="838200" y="213423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81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a:xfrm>
            <a:off x="1394460" y="365125"/>
            <a:ext cx="9959340" cy="88074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a:xfrm>
            <a:off x="1394460" y="1825625"/>
            <a:ext cx="995934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403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a:xfrm>
            <a:off x="1394460" y="365125"/>
            <a:ext cx="9959340" cy="88074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a:xfrm>
            <a:off x="1394460" y="1825625"/>
            <a:ext cx="995934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20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8577-DEC2-4047-B34E-648DC33BC40A}"/>
              </a:ext>
            </a:extLst>
          </p:cNvPr>
          <p:cNvSpPr>
            <a:spLocks noGrp="1"/>
          </p:cNvSpPr>
          <p:nvPr>
            <p:ph type="title"/>
          </p:nvPr>
        </p:nvSpPr>
        <p:spPr>
          <a:xfrm>
            <a:off x="1394460" y="365125"/>
            <a:ext cx="9959340" cy="88074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AD234-75C8-4D45-B9E3-5182DAC461E8}"/>
              </a:ext>
            </a:extLst>
          </p:cNvPr>
          <p:cNvSpPr>
            <a:spLocks noGrp="1"/>
          </p:cNvSpPr>
          <p:nvPr>
            <p:ph idx="1"/>
          </p:nvPr>
        </p:nvSpPr>
        <p:spPr>
          <a:xfrm>
            <a:off x="1394460" y="1825625"/>
            <a:ext cx="995934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7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334" y="2771480"/>
            <a:ext cx="10515600" cy="3689171"/>
          </a:xfrm>
        </p:spPr>
        <p:txBody>
          <a:bodyPr/>
          <a:lstStyle>
            <a:lvl1pPr algn="ctr">
              <a:defRPr>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22635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D8579-863A-C340-8D40-71A441E87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2F480-7761-9D47-A9BA-9C451CB0D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66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62" r:id="rId7"/>
    <p:sldLayoutId id="2147483663" r:id="rId8"/>
    <p:sldLayoutId id="21474836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6F58-D0EC-1E43-81A1-0C6CB81E9936}"/>
              </a:ext>
            </a:extLst>
          </p:cNvPr>
          <p:cNvSpPr>
            <a:spLocks noGrp="1"/>
          </p:cNvSpPr>
          <p:nvPr>
            <p:ph type="ctrTitle"/>
          </p:nvPr>
        </p:nvSpPr>
        <p:spPr>
          <a:xfrm>
            <a:off x="466720" y="2345635"/>
            <a:ext cx="9612227" cy="2915478"/>
          </a:xfrm>
        </p:spPr>
        <p:txBody>
          <a:bodyPr>
            <a:normAutofit/>
          </a:bodyPr>
          <a:lstStyle/>
          <a:p>
            <a:r>
              <a:rPr lang="en-US" b="1" dirty="0">
                <a:solidFill>
                  <a:schemeClr val="tx1"/>
                </a:solidFill>
              </a:rPr>
              <a:t>FAMILY EDUCATIONAL RIGHTS &amp; PRIVACY ACT (FERPA)</a:t>
            </a:r>
            <a:endParaRPr lang="en-US" dirty="0"/>
          </a:p>
        </p:txBody>
      </p:sp>
    </p:spTree>
    <p:extLst>
      <p:ext uri="{BB962C8B-B14F-4D97-AF65-F5344CB8AC3E}">
        <p14:creationId xmlns:p14="http://schemas.microsoft.com/office/powerpoint/2010/main" val="105077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10</a:t>
            </a:fld>
            <a:endParaRPr lang="en-US" altLang="en-US">
              <a:latin typeface="Arial" panose="020B0604020202020204" pitchFamily="34" charset="0"/>
            </a:endParaRPr>
          </a:p>
        </p:txBody>
      </p:sp>
      <p:sp>
        <p:nvSpPr>
          <p:cNvPr id="12290" name="Rectangle 2"/>
          <p:cNvSpPr>
            <a:spLocks noGrp="1" noChangeArrowheads="1"/>
          </p:cNvSpPr>
          <p:nvPr>
            <p:ph type="title"/>
          </p:nvPr>
        </p:nvSpPr>
        <p:spPr/>
        <p:txBody>
          <a:bodyPr>
            <a:normAutofit fontScale="90000"/>
          </a:bodyPr>
          <a:lstStyle/>
          <a:p>
            <a:pPr eaLnBrk="1" hangingPunct="1">
              <a:defRPr/>
            </a:pPr>
            <a:br>
              <a:rPr lang="en-US" sz="4000"/>
            </a:br>
            <a:r>
              <a:rPr lang="en-US" sz="4000"/>
              <a:t>D. Access to/release of records</a:t>
            </a:r>
            <a:br>
              <a:rPr lang="en-US" sz="4000"/>
            </a:br>
            <a:r>
              <a:rPr lang="en-US" sz="4000"/>
              <a:t>-Disclosure w/o consent (the exceptions)</a:t>
            </a:r>
            <a:br>
              <a:rPr lang="en-US" sz="4000"/>
            </a:br>
            <a:endParaRPr lang="en-US" sz="4000"/>
          </a:p>
        </p:txBody>
      </p:sp>
      <p:sp>
        <p:nvSpPr>
          <p:cNvPr id="12291" name="Rectangle 3"/>
          <p:cNvSpPr>
            <a:spLocks noGrp="1" noChangeArrowheads="1"/>
          </p:cNvSpPr>
          <p:nvPr>
            <p:ph type="body" idx="1"/>
          </p:nvPr>
        </p:nvSpPr>
        <p:spPr/>
        <p:txBody>
          <a:bodyPr/>
          <a:lstStyle/>
          <a:p>
            <a:pPr marL="609600" indent="-609600">
              <a:buFontTx/>
              <a:buAutoNum type="alphaLcParenR"/>
              <a:defRPr/>
            </a:pPr>
            <a:r>
              <a:rPr lang="en-US" dirty="0"/>
              <a:t>School officials within your institution with legit. educational interest</a:t>
            </a:r>
          </a:p>
          <a:p>
            <a:pPr marL="609600" indent="-609600">
              <a:buFontTx/>
              <a:buAutoNum type="alphaLcParenR"/>
              <a:defRPr/>
            </a:pPr>
            <a:r>
              <a:rPr lang="en-US" dirty="0"/>
              <a:t>Officials of another school/postsecondary inst. where the student seeks to enroll/has enrolled</a:t>
            </a:r>
          </a:p>
          <a:p>
            <a:pPr marL="609600" indent="-609600">
              <a:buFontTx/>
              <a:buAutoNum type="alphaLcParenR"/>
              <a:defRPr/>
            </a:pPr>
            <a:r>
              <a:rPr lang="en-US" dirty="0"/>
              <a:t>U.S. Atty. Gen, U.S. Secretary of Ed., state/local </a:t>
            </a:r>
            <a:r>
              <a:rPr lang="en-US" u="sng" dirty="0"/>
              <a:t>education</a:t>
            </a:r>
            <a:r>
              <a:rPr lang="en-US" dirty="0"/>
              <a:t> authorities </a:t>
            </a:r>
            <a:r>
              <a:rPr lang="en-US" i="1" dirty="0"/>
              <a:t>but </a:t>
            </a:r>
            <a:r>
              <a:rPr lang="en-US" dirty="0"/>
              <a:t>only when these offices need PIIFER in connection with an audit or evaluation of a publicly supported education program, or for enforcement of </a:t>
            </a:r>
            <a:r>
              <a:rPr lang="en-US" i="1" dirty="0"/>
              <a:t>federal</a:t>
            </a:r>
            <a:r>
              <a:rPr lang="en-US" dirty="0"/>
              <a:t> legal requirements of such program.</a:t>
            </a:r>
          </a:p>
          <a:p>
            <a:pPr marL="0" indent="0">
              <a:buNone/>
              <a:defRPr/>
            </a:pPr>
            <a:endParaRPr lang="en-US" dirty="0"/>
          </a:p>
        </p:txBody>
      </p:sp>
    </p:spTree>
    <p:extLst>
      <p:ext uri="{BB962C8B-B14F-4D97-AF65-F5344CB8AC3E}">
        <p14:creationId xmlns:p14="http://schemas.microsoft.com/office/powerpoint/2010/main" val="307320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11</a:t>
            </a:fld>
            <a:endParaRPr lang="en-US" altLang="en-US">
              <a:latin typeface="Arial" panose="020B0604020202020204" pitchFamily="34" charset="0"/>
            </a:endParaRPr>
          </a:p>
        </p:txBody>
      </p:sp>
      <p:sp>
        <p:nvSpPr>
          <p:cNvPr id="13314" name="Rectangle 2"/>
          <p:cNvSpPr>
            <a:spLocks noGrp="1" noChangeArrowheads="1"/>
          </p:cNvSpPr>
          <p:nvPr>
            <p:ph type="title"/>
          </p:nvPr>
        </p:nvSpPr>
        <p:spPr>
          <a:xfrm>
            <a:off x="2057400" y="669132"/>
            <a:ext cx="9296400" cy="2133600"/>
          </a:xfrm>
        </p:spPr>
        <p:txBody>
          <a:bodyPr>
            <a:normAutofit fontScale="90000"/>
          </a:bodyPr>
          <a:lstStyle/>
          <a:p>
            <a:pPr eaLnBrk="1" hangingPunct="1">
              <a:defRPr/>
            </a:pPr>
            <a:r>
              <a:rPr lang="en-US" sz="4000" dirty="0"/>
              <a:t>D. Access to/release of records</a:t>
            </a:r>
            <a:br>
              <a:rPr lang="en-US" sz="4000" dirty="0"/>
            </a:br>
            <a:r>
              <a:rPr lang="en-US" sz="4000" dirty="0"/>
              <a:t>-Disclosure w/o consent (the exceptions)</a:t>
            </a:r>
            <a:br>
              <a:rPr lang="en-US" sz="4000" dirty="0"/>
            </a:br>
            <a:endParaRPr lang="en-US" sz="4000" dirty="0"/>
          </a:p>
        </p:txBody>
      </p:sp>
      <p:sp>
        <p:nvSpPr>
          <p:cNvPr id="13315" name="Rectangle 3"/>
          <p:cNvSpPr>
            <a:spLocks noGrp="1" noChangeArrowheads="1"/>
          </p:cNvSpPr>
          <p:nvPr>
            <p:ph type="body" idx="1"/>
          </p:nvPr>
        </p:nvSpPr>
        <p:spPr/>
        <p:txBody>
          <a:bodyPr/>
          <a:lstStyle/>
          <a:p>
            <a:pPr eaLnBrk="1" hangingPunct="1">
              <a:lnSpc>
                <a:spcPct val="90000"/>
              </a:lnSpc>
              <a:defRPr/>
            </a:pPr>
            <a:endParaRPr lang="en-US" dirty="0"/>
          </a:p>
          <a:p>
            <a:pPr eaLnBrk="1" hangingPunct="1">
              <a:lnSpc>
                <a:spcPct val="90000"/>
              </a:lnSpc>
              <a:defRPr/>
            </a:pPr>
            <a:r>
              <a:rPr lang="en-US" dirty="0"/>
              <a:t>For individual student aid purposes where the student has applied for aid</a:t>
            </a:r>
          </a:p>
          <a:p>
            <a:pPr eaLnBrk="1" hangingPunct="1">
              <a:lnSpc>
                <a:spcPct val="90000"/>
              </a:lnSpc>
              <a:defRPr/>
            </a:pPr>
            <a:r>
              <a:rPr lang="en-US" dirty="0"/>
              <a:t>To organizations (private and public) conducting certain types of studies for or on behalf of educational agencies </a:t>
            </a:r>
          </a:p>
          <a:p>
            <a:pPr eaLnBrk="1" hangingPunct="1">
              <a:lnSpc>
                <a:spcPct val="90000"/>
              </a:lnSpc>
              <a:defRPr/>
            </a:pPr>
            <a:r>
              <a:rPr lang="en-US" dirty="0"/>
              <a:t>In response to a lawfully issued subpoena or court order, but must first notify parent/eligible student in writing</a:t>
            </a:r>
          </a:p>
        </p:txBody>
      </p:sp>
    </p:spTree>
    <p:extLst>
      <p:ext uri="{BB962C8B-B14F-4D97-AF65-F5344CB8AC3E}">
        <p14:creationId xmlns:p14="http://schemas.microsoft.com/office/powerpoint/2010/main" val="416101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12</a:t>
            </a:fld>
            <a:endParaRPr lang="en-US" altLang="en-US" dirty="0">
              <a:latin typeface="Arial" panose="020B0604020202020204" pitchFamily="34" charset="0"/>
            </a:endParaRPr>
          </a:p>
        </p:txBody>
      </p:sp>
      <p:sp>
        <p:nvSpPr>
          <p:cNvPr id="14338" name="Rectangle 2"/>
          <p:cNvSpPr>
            <a:spLocks noGrp="1" noChangeArrowheads="1"/>
          </p:cNvSpPr>
          <p:nvPr>
            <p:ph type="title"/>
          </p:nvPr>
        </p:nvSpPr>
        <p:spPr>
          <a:xfrm>
            <a:off x="1981200" y="954088"/>
            <a:ext cx="8229600" cy="1384300"/>
          </a:xfrm>
        </p:spPr>
        <p:txBody>
          <a:bodyPr>
            <a:normAutofit fontScale="90000"/>
          </a:bodyPr>
          <a:lstStyle/>
          <a:p>
            <a:pPr eaLnBrk="1" hangingPunct="1">
              <a:defRPr/>
            </a:pPr>
            <a:r>
              <a:rPr lang="en-US" sz="4000" dirty="0"/>
              <a:t>D. Access to/Release of Records</a:t>
            </a:r>
            <a:br>
              <a:rPr lang="en-US" sz="4000" dirty="0"/>
            </a:br>
            <a:r>
              <a:rPr lang="en-US" sz="4000" dirty="0"/>
              <a:t>-Disclosure w/o Consent (the exceptions)</a:t>
            </a:r>
            <a:br>
              <a:rPr lang="en-US" sz="4000" dirty="0"/>
            </a:br>
            <a:endParaRPr lang="en-US" sz="4000" dirty="0"/>
          </a:p>
        </p:txBody>
      </p:sp>
      <p:sp>
        <p:nvSpPr>
          <p:cNvPr id="14339" name="Rectangle 3"/>
          <p:cNvSpPr>
            <a:spLocks noGrp="1" noChangeArrowheads="1"/>
          </p:cNvSpPr>
          <p:nvPr>
            <p:ph type="body" idx="1"/>
          </p:nvPr>
        </p:nvSpPr>
        <p:spPr/>
        <p:txBody>
          <a:bodyPr>
            <a:normAutofit fontScale="92500"/>
          </a:bodyPr>
          <a:lstStyle/>
          <a:p>
            <a:pPr eaLnBrk="1" hangingPunct="1">
              <a:lnSpc>
                <a:spcPct val="80000"/>
              </a:lnSpc>
              <a:defRPr/>
            </a:pPr>
            <a:endParaRPr lang="en-US" dirty="0"/>
          </a:p>
          <a:p>
            <a:pPr eaLnBrk="1" hangingPunct="1">
              <a:lnSpc>
                <a:spcPct val="80000"/>
              </a:lnSpc>
              <a:defRPr/>
            </a:pPr>
            <a:r>
              <a:rPr lang="en-US" dirty="0"/>
              <a:t>To a court if the school initiates action against parent/student or if parent or student initiates action against school</a:t>
            </a:r>
          </a:p>
          <a:p>
            <a:pPr eaLnBrk="1" hangingPunct="1">
              <a:lnSpc>
                <a:spcPct val="80000"/>
              </a:lnSpc>
              <a:defRPr/>
            </a:pPr>
            <a:r>
              <a:rPr lang="en-US" dirty="0"/>
              <a:t>Directory information</a:t>
            </a:r>
          </a:p>
          <a:p>
            <a:pPr eaLnBrk="1" hangingPunct="1">
              <a:lnSpc>
                <a:spcPct val="80000"/>
              </a:lnSpc>
              <a:defRPr/>
            </a:pPr>
            <a:r>
              <a:rPr lang="en-US" dirty="0"/>
              <a:t>To parents of an eligible (18+) student when that student still a dependent for IRS tax purposes.</a:t>
            </a:r>
          </a:p>
          <a:p>
            <a:pPr eaLnBrk="1" hangingPunct="1">
              <a:lnSpc>
                <a:spcPct val="80000"/>
              </a:lnSpc>
              <a:defRPr/>
            </a:pPr>
            <a:r>
              <a:rPr lang="en-US" dirty="0"/>
              <a:t>To student themselves</a:t>
            </a:r>
          </a:p>
          <a:p>
            <a:pPr eaLnBrk="1" hangingPunct="1">
              <a:lnSpc>
                <a:spcPct val="80000"/>
              </a:lnSpc>
              <a:defRPr/>
            </a:pPr>
            <a:r>
              <a:rPr lang="en-US" dirty="0"/>
              <a:t>Appropriate parties in health or safety emergency when necessary</a:t>
            </a:r>
          </a:p>
          <a:p>
            <a:pPr eaLnBrk="1" hangingPunct="1">
              <a:lnSpc>
                <a:spcPct val="80000"/>
              </a:lnSpc>
              <a:defRPr/>
            </a:pPr>
            <a:r>
              <a:rPr lang="en-US" dirty="0"/>
              <a:t>“USA” amendment eff. 1/4/13 – can release to child welfare workers w/o consent or prior notice.</a:t>
            </a:r>
          </a:p>
        </p:txBody>
      </p:sp>
    </p:spTree>
    <p:extLst>
      <p:ext uri="{BB962C8B-B14F-4D97-AF65-F5344CB8AC3E}">
        <p14:creationId xmlns:p14="http://schemas.microsoft.com/office/powerpoint/2010/main" val="203364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New State Law 2013</a:t>
            </a:r>
          </a:p>
        </p:txBody>
      </p:sp>
      <p:sp>
        <p:nvSpPr>
          <p:cNvPr id="3" name="Content Placeholder 2"/>
          <p:cNvSpPr>
            <a:spLocks noGrp="1"/>
          </p:cNvSpPr>
          <p:nvPr>
            <p:ph idx="1"/>
          </p:nvPr>
        </p:nvSpPr>
        <p:spPr>
          <a:xfrm>
            <a:off x="1899920" y="1559560"/>
            <a:ext cx="8229600" cy="4648200"/>
          </a:xfrm>
        </p:spPr>
        <p:txBody>
          <a:bodyPr>
            <a:normAutofit fontScale="92500" lnSpcReduction="20000"/>
          </a:bodyPr>
          <a:lstStyle/>
          <a:p>
            <a:pPr marL="0" indent="0">
              <a:buNone/>
              <a:defRPr/>
            </a:pPr>
            <a:r>
              <a:rPr lang="en-US" sz="1600" b="1" dirty="0"/>
              <a:t>Approved by the Governor April 3, 2013</a:t>
            </a:r>
          </a:p>
          <a:p>
            <a:pPr marL="0" indent="0">
              <a:buNone/>
              <a:defRPr/>
            </a:pPr>
            <a:r>
              <a:rPr lang="en-US" sz="1600" b="1" dirty="0"/>
              <a:t>Introduced by Cook, 13.</a:t>
            </a:r>
          </a:p>
          <a:p>
            <a:pPr marL="0" indent="0">
              <a:buNone/>
              <a:defRPr/>
            </a:pPr>
            <a:r>
              <a:rPr lang="en-US" sz="1600" b="1" dirty="0"/>
              <a:t>LEGISLATIVE BILL 262</a:t>
            </a:r>
          </a:p>
          <a:p>
            <a:pPr marL="0" indent="0">
              <a:buNone/>
              <a:defRPr/>
            </a:pPr>
            <a:r>
              <a:rPr lang="en-US" sz="1400" b="1" dirty="0"/>
              <a:t>FOR AN ACT relating to education; to amend section 79-2,104, Revised Statutes</a:t>
            </a:r>
          </a:p>
          <a:p>
            <a:pPr marL="0" indent="0">
              <a:buNone/>
              <a:defRPr/>
            </a:pPr>
            <a:r>
              <a:rPr lang="en-US" sz="1400" b="1" dirty="0"/>
              <a:t>Cumulative Supplement, 2012; to provide duties relating to sharing</a:t>
            </a:r>
          </a:p>
          <a:p>
            <a:pPr marL="0" indent="0">
              <a:buNone/>
              <a:defRPr/>
            </a:pPr>
            <a:r>
              <a:rPr lang="en-US" sz="1400" b="1" dirty="0"/>
              <a:t>of student data, records, and information; to provide for rules and</a:t>
            </a:r>
          </a:p>
          <a:p>
            <a:pPr marL="0" indent="0">
              <a:buNone/>
              <a:defRPr/>
            </a:pPr>
            <a:r>
              <a:rPr lang="en-US" sz="1400" b="1" dirty="0"/>
              <a:t>regulations; and to repeal the original section.</a:t>
            </a:r>
          </a:p>
          <a:p>
            <a:pPr marL="0" indent="0">
              <a:buNone/>
              <a:defRPr/>
            </a:pPr>
            <a:r>
              <a:rPr lang="en-US" sz="1400" b="1" dirty="0"/>
              <a:t>(4</a:t>
            </a:r>
            <a:r>
              <a:rPr lang="en-US" sz="1400" b="1" u="sng" dirty="0"/>
              <a:t>) The Legislature finds and declares that the sharing of student</a:t>
            </a:r>
          </a:p>
          <a:p>
            <a:pPr marL="0" indent="0">
              <a:buNone/>
              <a:defRPr/>
            </a:pPr>
            <a:r>
              <a:rPr lang="en-US" sz="1400" b="1" u="sng" dirty="0"/>
              <a:t>units, learning communities, and the State Department of Education, to the</a:t>
            </a:r>
          </a:p>
          <a:p>
            <a:pPr marL="0" indent="0">
              <a:buNone/>
              <a:defRPr/>
            </a:pPr>
            <a:r>
              <a:rPr lang="en-US" sz="1400" b="1" u="sng" dirty="0"/>
              <a:t>fullest extent practicable and permitted by law, is vital to advancing</a:t>
            </a:r>
          </a:p>
          <a:p>
            <a:pPr marL="0" indent="0">
              <a:buNone/>
              <a:defRPr/>
            </a:pPr>
            <a:r>
              <a:rPr lang="en-US" sz="1400" b="1" u="sng" dirty="0"/>
              <a:t>education in this state. Whenever applicable law permits the sharing of such</a:t>
            </a:r>
          </a:p>
          <a:p>
            <a:pPr marL="0" indent="0">
              <a:buNone/>
              <a:defRPr/>
            </a:pPr>
            <a:r>
              <a:rPr lang="en-US" sz="1400" b="1" u="sng" dirty="0"/>
              <a:t>student data, records, and information, each school district, educational</a:t>
            </a:r>
          </a:p>
          <a:p>
            <a:pPr marL="0" indent="0">
              <a:buNone/>
              <a:defRPr/>
            </a:pPr>
            <a:r>
              <a:rPr lang="en-US" sz="1400" b="1" u="sng" dirty="0"/>
              <a:t>service unit, and learning community shall comply unless otherwise prohibited</a:t>
            </a:r>
          </a:p>
          <a:p>
            <a:pPr marL="0" indent="0">
              <a:buNone/>
              <a:defRPr/>
            </a:pPr>
            <a:r>
              <a:rPr lang="en-US" sz="1400" b="1" u="sng" dirty="0"/>
              <a:t>by law. The State Board of Education shall adopt and promulgate rules and</a:t>
            </a:r>
          </a:p>
          <a:p>
            <a:pPr marL="0" indent="0">
              <a:buNone/>
              <a:defRPr/>
            </a:pPr>
            <a:r>
              <a:rPr lang="en-US" sz="1400" b="1" u="sng" dirty="0"/>
              <a:t>regulations providing for and requiring the uniform sharing of student data,</a:t>
            </a:r>
          </a:p>
          <a:p>
            <a:pPr marL="0" indent="0">
              <a:buNone/>
              <a:defRPr/>
            </a:pPr>
            <a:r>
              <a:rPr lang="en-US" sz="1400" b="1" u="sng" dirty="0"/>
              <a:t>records, and information among school districts, educational service units,</a:t>
            </a:r>
          </a:p>
          <a:p>
            <a:pPr marL="0" indent="0">
              <a:buNone/>
              <a:defRPr/>
            </a:pPr>
            <a:r>
              <a:rPr lang="en-US" sz="1400" b="1" u="sng" dirty="0"/>
              <a:t>learning communities, and the department.</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36876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14</a:t>
            </a:fld>
            <a:endParaRPr lang="en-US" altLang="en-US">
              <a:latin typeface="Arial" panose="020B0604020202020204" pitchFamily="34" charset="0"/>
            </a:endParaRPr>
          </a:p>
        </p:txBody>
      </p:sp>
      <p:sp>
        <p:nvSpPr>
          <p:cNvPr id="15362" name="Rectangle 2"/>
          <p:cNvSpPr>
            <a:spLocks noGrp="1" noChangeArrowheads="1"/>
          </p:cNvSpPr>
          <p:nvPr>
            <p:ph type="title"/>
          </p:nvPr>
        </p:nvSpPr>
        <p:spPr>
          <a:xfrm>
            <a:off x="838200" y="500062"/>
            <a:ext cx="10515600" cy="1325563"/>
          </a:xfrm>
        </p:spPr>
        <p:txBody>
          <a:bodyPr>
            <a:normAutofit fontScale="90000"/>
          </a:bodyPr>
          <a:lstStyle/>
          <a:p>
            <a:pPr algn="ctr" eaLnBrk="1" hangingPunct="1">
              <a:defRPr/>
            </a:pPr>
            <a:br>
              <a:rPr lang="en-US" sz="4000" dirty="0"/>
            </a:br>
            <a:r>
              <a:rPr lang="en-US" sz="4000" dirty="0"/>
              <a:t>D. Access to/Release of Records</a:t>
            </a:r>
            <a:br>
              <a:rPr lang="en-US" sz="4000" dirty="0"/>
            </a:br>
            <a:r>
              <a:rPr lang="en-US" sz="4000" dirty="0"/>
              <a:t>3. Death</a:t>
            </a:r>
          </a:p>
        </p:txBody>
      </p:sp>
      <p:sp>
        <p:nvSpPr>
          <p:cNvPr id="15363" name="Rectangle 3"/>
          <p:cNvSpPr>
            <a:spLocks noGrp="1" noChangeArrowheads="1"/>
          </p:cNvSpPr>
          <p:nvPr>
            <p:ph type="body" idx="1"/>
          </p:nvPr>
        </p:nvSpPr>
        <p:spPr>
          <a:xfrm>
            <a:off x="838200" y="2302668"/>
            <a:ext cx="10515600" cy="4351338"/>
          </a:xfrm>
        </p:spPr>
        <p:txBody>
          <a:bodyPr/>
          <a:lstStyle/>
          <a:p>
            <a:pPr eaLnBrk="1" hangingPunct="1">
              <a:defRPr/>
            </a:pPr>
            <a:r>
              <a:rPr lang="en-US" dirty="0"/>
              <a:t>USDE takes position that FERPA rights die with student, but what about when student dies a minor and parents survive student, is parental consent needed?  Probably (FPCO &amp; at least one case).</a:t>
            </a:r>
          </a:p>
        </p:txBody>
      </p:sp>
      <p:pic>
        <p:nvPicPr>
          <p:cNvPr id="27653" name="Picture 4" descr="MCj025059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703638"/>
            <a:ext cx="1677988"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6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15</a:t>
            </a:fld>
            <a:endParaRPr lang="en-US" altLang="en-US">
              <a:latin typeface="Arial" panose="020B0604020202020204" pitchFamily="34" charset="0"/>
            </a:endParaRPr>
          </a:p>
        </p:txBody>
      </p:sp>
      <p:sp>
        <p:nvSpPr>
          <p:cNvPr id="16386" name="Rectangle 2"/>
          <p:cNvSpPr>
            <a:spLocks noGrp="1" noChangeArrowheads="1"/>
          </p:cNvSpPr>
          <p:nvPr>
            <p:ph type="title"/>
          </p:nvPr>
        </p:nvSpPr>
        <p:spPr>
          <a:xfrm>
            <a:off x="838200" y="903605"/>
            <a:ext cx="10515600" cy="1325563"/>
          </a:xfrm>
        </p:spPr>
        <p:txBody>
          <a:bodyPr/>
          <a:lstStyle/>
          <a:p>
            <a:pPr algn="ctr" eaLnBrk="1" hangingPunct="1">
              <a:defRPr/>
            </a:pPr>
            <a:r>
              <a:rPr lang="en-US" sz="4000" dirty="0"/>
              <a:t>D. Access to/release of Records</a:t>
            </a:r>
            <a:br>
              <a:rPr lang="en-US" sz="4000" dirty="0"/>
            </a:br>
            <a:r>
              <a:rPr lang="en-US" sz="4000" dirty="0"/>
              <a:t>  Re-disclosure</a:t>
            </a:r>
          </a:p>
        </p:txBody>
      </p:sp>
      <p:sp>
        <p:nvSpPr>
          <p:cNvPr id="16387" name="Rectangle 3"/>
          <p:cNvSpPr>
            <a:spLocks noGrp="1" noChangeArrowheads="1"/>
          </p:cNvSpPr>
          <p:nvPr>
            <p:ph type="body" idx="1"/>
          </p:nvPr>
        </p:nvSpPr>
        <p:spPr>
          <a:xfrm>
            <a:off x="2209800" y="2424112"/>
            <a:ext cx="8229600" cy="4114800"/>
          </a:xfrm>
        </p:spPr>
        <p:txBody>
          <a:bodyPr/>
          <a:lstStyle/>
          <a:p>
            <a:pPr eaLnBrk="1" hangingPunct="1">
              <a:defRPr/>
            </a:pPr>
            <a:r>
              <a:rPr lang="en-US" dirty="0"/>
              <a:t>Party to whom PIIFER disclosed cannot in turn disclose without consent again </a:t>
            </a:r>
            <a:r>
              <a:rPr lang="en-US" i="1" dirty="0"/>
              <a:t>unless </a:t>
            </a:r>
            <a:r>
              <a:rPr lang="en-US" dirty="0"/>
              <a:t>at time of first disclosure there was a written understanding between the parties that the recipient may make further disclosures, to whom the disclosure may be made, and what their educational interest is.  Also, re-disclosure must be a disclosure allowed by FERPA consent exceptions.</a:t>
            </a:r>
          </a:p>
          <a:p>
            <a:pPr eaLnBrk="1" hangingPunct="1">
              <a:defRPr/>
            </a:pPr>
            <a:endParaRPr lang="en-US" i="1" dirty="0"/>
          </a:p>
          <a:p>
            <a:pPr eaLnBrk="1" hangingPunct="1">
              <a:defRPr/>
            </a:pPr>
            <a:endParaRPr lang="en-US" i="1" dirty="0"/>
          </a:p>
        </p:txBody>
      </p:sp>
      <p:sp>
        <p:nvSpPr>
          <p:cNvPr id="16388" name="Rectangle 4"/>
          <p:cNvSpPr>
            <a:spLocks noChangeArrowheads="1"/>
          </p:cNvSpPr>
          <p:nvPr/>
        </p:nvSpPr>
        <p:spPr bwMode="auto">
          <a:xfrm>
            <a:off x="4440239" y="3246438"/>
            <a:ext cx="255587" cy="366712"/>
          </a:xfrm>
          <a:prstGeom prst="rect">
            <a:avLst/>
          </a:prstGeom>
          <a:noFill/>
          <a:ln w="9525">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rPr>
              <a:t> </a:t>
            </a:r>
          </a:p>
        </p:txBody>
      </p:sp>
    </p:spTree>
    <p:extLst>
      <p:ext uri="{BB962C8B-B14F-4D97-AF65-F5344CB8AC3E}">
        <p14:creationId xmlns:p14="http://schemas.microsoft.com/office/powerpoint/2010/main" val="156105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16</a:t>
            </a:fld>
            <a:endParaRPr lang="en-US" altLang="en-US">
              <a:latin typeface="Arial" panose="020B0604020202020204" pitchFamily="34" charset="0"/>
            </a:endParaRPr>
          </a:p>
        </p:txBody>
      </p:sp>
      <p:sp>
        <p:nvSpPr>
          <p:cNvPr id="17410" name="Rectangle 2"/>
          <p:cNvSpPr>
            <a:spLocks noGrp="1" noChangeArrowheads="1"/>
          </p:cNvSpPr>
          <p:nvPr>
            <p:ph type="title"/>
          </p:nvPr>
        </p:nvSpPr>
        <p:spPr>
          <a:xfrm>
            <a:off x="838200" y="1025525"/>
            <a:ext cx="10515600" cy="1325563"/>
          </a:xfrm>
        </p:spPr>
        <p:txBody>
          <a:bodyPr/>
          <a:lstStyle/>
          <a:p>
            <a:pPr algn="ctr" eaLnBrk="1" hangingPunct="1">
              <a:defRPr/>
            </a:pPr>
            <a:r>
              <a:rPr lang="en-US" sz="4000" dirty="0"/>
              <a:t>D. Access to/Release of Records</a:t>
            </a:r>
            <a:br>
              <a:rPr lang="en-US" sz="4000" dirty="0"/>
            </a:br>
            <a:r>
              <a:rPr lang="en-US" sz="4000" dirty="0"/>
              <a:t>	</a:t>
            </a:r>
            <a:r>
              <a:rPr lang="en-US" sz="3600" dirty="0"/>
              <a:t>3. School Level Procedures</a:t>
            </a:r>
          </a:p>
        </p:txBody>
      </p:sp>
      <p:sp>
        <p:nvSpPr>
          <p:cNvPr id="17411" name="Rectangle 3"/>
          <p:cNvSpPr>
            <a:spLocks noGrp="1" noChangeArrowheads="1"/>
          </p:cNvSpPr>
          <p:nvPr>
            <p:ph type="body" idx="1"/>
          </p:nvPr>
        </p:nvSpPr>
        <p:spPr>
          <a:xfrm>
            <a:off x="838200" y="2628106"/>
            <a:ext cx="10515600" cy="3441066"/>
          </a:xfrm>
        </p:spPr>
        <p:txBody>
          <a:bodyPr/>
          <a:lstStyle/>
          <a:p>
            <a:pPr eaLnBrk="1" hangingPunct="1">
              <a:defRPr/>
            </a:pPr>
            <a:r>
              <a:rPr lang="en-US" dirty="0"/>
              <a:t>Designate a ‘data steward’</a:t>
            </a:r>
          </a:p>
          <a:p>
            <a:pPr eaLnBrk="1" hangingPunct="1">
              <a:defRPr/>
            </a:pPr>
            <a:r>
              <a:rPr lang="en-US" dirty="0"/>
              <a:t>Written policies</a:t>
            </a:r>
          </a:p>
          <a:p>
            <a:pPr eaLnBrk="1" hangingPunct="1">
              <a:defRPr/>
            </a:pPr>
            <a:r>
              <a:rPr lang="en-US" dirty="0"/>
              <a:t>Advance written consent for known future disclosures that are not or may not be within FERPA exceptions </a:t>
            </a:r>
          </a:p>
        </p:txBody>
      </p:sp>
    </p:spTree>
    <p:extLst>
      <p:ext uri="{BB962C8B-B14F-4D97-AF65-F5344CB8AC3E}">
        <p14:creationId xmlns:p14="http://schemas.microsoft.com/office/powerpoint/2010/main" val="369152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17</a:t>
            </a:fld>
            <a:endParaRPr lang="en-US" altLang="en-US">
              <a:latin typeface="Arial" panose="020B0604020202020204" pitchFamily="34" charset="0"/>
            </a:endParaRPr>
          </a:p>
        </p:txBody>
      </p:sp>
      <p:sp>
        <p:nvSpPr>
          <p:cNvPr id="18434" name="Rectangle 2"/>
          <p:cNvSpPr>
            <a:spLocks noGrp="1" noChangeArrowheads="1"/>
          </p:cNvSpPr>
          <p:nvPr>
            <p:ph type="title"/>
          </p:nvPr>
        </p:nvSpPr>
        <p:spPr>
          <a:xfrm>
            <a:off x="838200" y="783907"/>
            <a:ext cx="10515600" cy="1325563"/>
          </a:xfrm>
        </p:spPr>
        <p:txBody>
          <a:bodyPr/>
          <a:lstStyle/>
          <a:p>
            <a:pPr algn="ctr" eaLnBrk="1" hangingPunct="1">
              <a:defRPr/>
            </a:pPr>
            <a:r>
              <a:rPr lang="en-US" sz="4000" dirty="0"/>
              <a:t>D. Access to/Release of Records</a:t>
            </a:r>
            <a:br>
              <a:rPr lang="en-US" sz="4000" dirty="0"/>
            </a:br>
            <a:r>
              <a:rPr lang="en-US" sz="4000" dirty="0"/>
              <a:t>  4. Maintaining a Record of Access </a:t>
            </a:r>
          </a:p>
        </p:txBody>
      </p:sp>
      <p:sp>
        <p:nvSpPr>
          <p:cNvPr id="18435" name="Rectangle 3"/>
          <p:cNvSpPr>
            <a:spLocks noGrp="1" noChangeArrowheads="1"/>
          </p:cNvSpPr>
          <p:nvPr>
            <p:ph type="body" idx="1"/>
          </p:nvPr>
        </p:nvSpPr>
        <p:spPr>
          <a:xfrm>
            <a:off x="838200" y="2370137"/>
            <a:ext cx="10515600" cy="4351338"/>
          </a:xfrm>
        </p:spPr>
        <p:txBody>
          <a:bodyPr/>
          <a:lstStyle/>
          <a:p>
            <a:pPr eaLnBrk="1" hangingPunct="1">
              <a:defRPr/>
            </a:pPr>
            <a:r>
              <a:rPr lang="en-US" dirty="0"/>
              <a:t>Must record all disclosures w/o consent in that student’s file (name, legit. ed. interest, date, who disclosed and who recording)</a:t>
            </a:r>
          </a:p>
          <a:p>
            <a:pPr eaLnBrk="1" hangingPunct="1">
              <a:defRPr/>
            </a:pPr>
            <a:r>
              <a:rPr lang="en-US" dirty="0"/>
              <a:t>Should record even disclosures with consent and record denials +keep written consents and your written denials on file</a:t>
            </a:r>
          </a:p>
        </p:txBody>
      </p:sp>
    </p:spTree>
    <p:extLst>
      <p:ext uri="{BB962C8B-B14F-4D97-AF65-F5344CB8AC3E}">
        <p14:creationId xmlns:p14="http://schemas.microsoft.com/office/powerpoint/2010/main" val="6260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18</a:t>
            </a:fld>
            <a:endParaRPr lang="en-US" altLang="en-US">
              <a:latin typeface="Arial" panose="020B0604020202020204" pitchFamily="34" charset="0"/>
            </a:endParaRPr>
          </a:p>
        </p:txBody>
      </p:sp>
      <p:sp>
        <p:nvSpPr>
          <p:cNvPr id="19458" name="Rectangle 2"/>
          <p:cNvSpPr>
            <a:spLocks noGrp="1" noChangeArrowheads="1"/>
          </p:cNvSpPr>
          <p:nvPr>
            <p:ph type="title"/>
          </p:nvPr>
        </p:nvSpPr>
        <p:spPr>
          <a:xfrm>
            <a:off x="838200" y="906462"/>
            <a:ext cx="10515600" cy="1325563"/>
          </a:xfrm>
        </p:spPr>
        <p:txBody>
          <a:bodyPr/>
          <a:lstStyle/>
          <a:p>
            <a:pPr algn="ctr" eaLnBrk="1" hangingPunct="1">
              <a:defRPr/>
            </a:pPr>
            <a:r>
              <a:rPr lang="en-US" sz="4000" dirty="0"/>
              <a:t>D. Access to/Release of Records</a:t>
            </a:r>
            <a:br>
              <a:rPr lang="en-US" sz="4000" dirty="0"/>
            </a:br>
            <a:r>
              <a:rPr lang="en-US" sz="4000" dirty="0"/>
              <a:t>   </a:t>
            </a:r>
            <a:r>
              <a:rPr lang="en-US" sz="3200" dirty="0"/>
              <a:t>5. FERPA &amp; SPED</a:t>
            </a:r>
            <a:endParaRPr lang="en-US" sz="4000" dirty="0"/>
          </a:p>
        </p:txBody>
      </p:sp>
      <p:sp>
        <p:nvSpPr>
          <p:cNvPr id="19459" name="Rectangle 3"/>
          <p:cNvSpPr>
            <a:spLocks noGrp="1" noChangeArrowheads="1"/>
          </p:cNvSpPr>
          <p:nvPr>
            <p:ph type="body" idx="1"/>
          </p:nvPr>
        </p:nvSpPr>
        <p:spPr>
          <a:xfrm>
            <a:off x="838200" y="2719705"/>
            <a:ext cx="10515600" cy="4351338"/>
          </a:xfrm>
        </p:spPr>
        <p:txBody>
          <a:bodyPr/>
          <a:lstStyle/>
          <a:p>
            <a:pPr eaLnBrk="1" hangingPunct="1">
              <a:defRPr/>
            </a:pPr>
            <a:r>
              <a:rPr lang="en-US" dirty="0"/>
              <a:t>FERPA incorporated into SPED Act</a:t>
            </a:r>
          </a:p>
          <a:p>
            <a:pPr eaLnBrk="1" hangingPunct="1">
              <a:defRPr/>
            </a:pPr>
            <a:r>
              <a:rPr lang="en-US" dirty="0"/>
              <a:t>Additional privacy protections</a:t>
            </a:r>
          </a:p>
          <a:p>
            <a:pPr eaLnBrk="1" hangingPunct="1">
              <a:defRPr/>
            </a:pPr>
            <a:r>
              <a:rPr lang="en-US" dirty="0"/>
              <a:t>Unlike FERPA, provides for a </a:t>
            </a:r>
            <a:r>
              <a:rPr lang="en-US" i="1" dirty="0"/>
              <a:t>private</a:t>
            </a:r>
            <a:r>
              <a:rPr lang="en-US" dirty="0"/>
              <a:t> right of action ($law suit) for unauthorized disclosures.</a:t>
            </a:r>
          </a:p>
        </p:txBody>
      </p:sp>
    </p:spTree>
    <p:extLst>
      <p:ext uri="{BB962C8B-B14F-4D97-AF65-F5344CB8AC3E}">
        <p14:creationId xmlns:p14="http://schemas.microsoft.com/office/powerpoint/2010/main" val="281568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19</a:t>
            </a:fld>
            <a:endParaRPr lang="en-US" altLang="en-US">
              <a:latin typeface="Arial" panose="020B0604020202020204" pitchFamily="34" charset="0"/>
            </a:endParaRPr>
          </a:p>
        </p:txBody>
      </p:sp>
      <p:sp>
        <p:nvSpPr>
          <p:cNvPr id="20482" name="Rectangle 2"/>
          <p:cNvSpPr>
            <a:spLocks noGrp="1" noChangeArrowheads="1"/>
          </p:cNvSpPr>
          <p:nvPr>
            <p:ph type="title"/>
          </p:nvPr>
        </p:nvSpPr>
        <p:spPr>
          <a:xfrm>
            <a:off x="838200" y="983456"/>
            <a:ext cx="10515600" cy="1325563"/>
          </a:xfrm>
        </p:spPr>
        <p:txBody>
          <a:bodyPr/>
          <a:lstStyle/>
          <a:p>
            <a:pPr algn="ctr" eaLnBrk="1" hangingPunct="1">
              <a:defRPr/>
            </a:pPr>
            <a:r>
              <a:rPr lang="en-US" sz="4000" dirty="0"/>
              <a:t>D. Access to/release of records</a:t>
            </a:r>
            <a:br>
              <a:rPr lang="en-US" sz="4000" dirty="0"/>
            </a:br>
            <a:r>
              <a:rPr lang="en-US" sz="4000" dirty="0"/>
              <a:t>	</a:t>
            </a:r>
            <a:r>
              <a:rPr lang="en-US" sz="3200" dirty="0"/>
              <a:t>5</a:t>
            </a:r>
            <a:r>
              <a:rPr lang="en-US" sz="4000" dirty="0"/>
              <a:t>. </a:t>
            </a:r>
            <a:r>
              <a:rPr lang="en-US" sz="3200" dirty="0"/>
              <a:t>NCLB Changes</a:t>
            </a:r>
            <a:endParaRPr lang="en-US" sz="4000" dirty="0"/>
          </a:p>
        </p:txBody>
      </p:sp>
      <p:sp>
        <p:nvSpPr>
          <p:cNvPr id="20483" name="Rectangle 3"/>
          <p:cNvSpPr>
            <a:spLocks noGrp="1" noChangeArrowheads="1"/>
          </p:cNvSpPr>
          <p:nvPr>
            <p:ph type="body" idx="1"/>
          </p:nvPr>
        </p:nvSpPr>
        <p:spPr>
          <a:xfrm>
            <a:off x="838200" y="2506662"/>
            <a:ext cx="10515600" cy="4351338"/>
          </a:xfrm>
        </p:spPr>
        <p:txBody>
          <a:bodyPr/>
          <a:lstStyle/>
          <a:p>
            <a:pPr eaLnBrk="1" hangingPunct="1">
              <a:defRPr/>
            </a:pPr>
            <a:r>
              <a:rPr lang="en-US" dirty="0"/>
              <a:t>Required transfer of disciplinary records for public schools</a:t>
            </a:r>
          </a:p>
          <a:p>
            <a:pPr eaLnBrk="1" hangingPunct="1">
              <a:defRPr/>
            </a:pPr>
            <a:r>
              <a:rPr lang="en-US" dirty="0"/>
              <a:t>Military recruiters get names, addresses and ph. #’s regardless of </a:t>
            </a:r>
            <a:r>
              <a:rPr lang="en-US" dirty="0" err="1"/>
              <a:t>d.i</a:t>
            </a:r>
            <a:r>
              <a:rPr lang="en-US" dirty="0"/>
              <a:t>. policy, but ‘opt-out’ applies</a:t>
            </a:r>
          </a:p>
          <a:p>
            <a:pPr eaLnBrk="1" hangingPunct="1">
              <a:defRPr/>
            </a:pPr>
            <a:r>
              <a:rPr lang="en-US" dirty="0"/>
              <a:t>Annual notice about military recruiter provisions</a:t>
            </a: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21810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pPr algn="ctr"/>
            <a:br>
              <a:rPr lang="en-US" dirty="0">
                <a:solidFill>
                  <a:schemeClr val="tx1"/>
                </a:solidFill>
              </a:rPr>
            </a:br>
            <a:r>
              <a:rPr lang="en-US" b="1" dirty="0">
                <a:solidFill>
                  <a:schemeClr val="tx1"/>
                </a:solidFill>
              </a:rPr>
              <a:t>FAMILY EDUCATIONAL RIGHTS &amp; PRIVACY ACT (FERPA)</a:t>
            </a:r>
          </a:p>
        </p:txBody>
      </p:sp>
      <p:sp>
        <p:nvSpPr>
          <p:cNvPr id="3" name="Content Placeholder 2"/>
          <p:cNvSpPr>
            <a:spLocks noGrp="1"/>
          </p:cNvSpPr>
          <p:nvPr>
            <p:ph idx="1"/>
          </p:nvPr>
        </p:nvSpPr>
        <p:spPr/>
        <p:txBody>
          <a:bodyPr/>
          <a:lstStyle/>
          <a:p>
            <a:endParaRPr lang="en-US" dirty="0"/>
          </a:p>
          <a:p>
            <a:pPr>
              <a:buNone/>
            </a:pPr>
            <a:r>
              <a:rPr lang="en-US" dirty="0"/>
              <a:t>Title 34, Code of Federal Regulations (CFR), Part 99</a:t>
            </a:r>
          </a:p>
          <a:p>
            <a:pPr>
              <a:buNone/>
            </a:pPr>
            <a:endParaRPr lang="en-US" dirty="0"/>
          </a:p>
          <a:p>
            <a:pPr algn="ctr">
              <a:buNone/>
            </a:pPr>
            <a:endParaRPr lang="en-US" dirty="0"/>
          </a:p>
        </p:txBody>
      </p:sp>
      <p:pic>
        <p:nvPicPr>
          <p:cNvPr id="4" name="Picture 3" descr="images.jpg"/>
          <p:cNvPicPr>
            <a:picLocks noChangeAspect="1"/>
          </p:cNvPicPr>
          <p:nvPr/>
        </p:nvPicPr>
        <p:blipFill>
          <a:blip r:embed="rId2"/>
          <a:stretch>
            <a:fillRect/>
          </a:stretch>
        </p:blipFill>
        <p:spPr>
          <a:xfrm>
            <a:off x="4692770" y="3428999"/>
            <a:ext cx="3157268" cy="27479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20</a:t>
            </a:fld>
            <a:endParaRPr lang="en-US" altLang="en-US">
              <a:latin typeface="Arial" panose="020B0604020202020204" pitchFamily="34" charset="0"/>
            </a:endParaRPr>
          </a:p>
        </p:txBody>
      </p:sp>
      <p:sp>
        <p:nvSpPr>
          <p:cNvPr id="21506" name="Rectangle 2"/>
          <p:cNvSpPr>
            <a:spLocks noGrp="1" noChangeArrowheads="1"/>
          </p:cNvSpPr>
          <p:nvPr>
            <p:ph type="title"/>
          </p:nvPr>
        </p:nvSpPr>
        <p:spPr>
          <a:xfrm>
            <a:off x="838200" y="966787"/>
            <a:ext cx="10515600" cy="1325563"/>
          </a:xfrm>
        </p:spPr>
        <p:txBody>
          <a:bodyPr/>
          <a:lstStyle/>
          <a:p>
            <a:pPr algn="ctr" eaLnBrk="1" hangingPunct="1">
              <a:defRPr/>
            </a:pPr>
            <a:r>
              <a:rPr lang="en-US" sz="4000" dirty="0"/>
              <a:t>E. Process for Amending an Ed. Record (</a:t>
            </a:r>
            <a:r>
              <a:rPr lang="en-US" sz="4000" u="sng" dirty="0">
                <a:solidFill>
                  <a:schemeClr val="tx1"/>
                </a:solidFill>
              </a:rPr>
              <a:t>C</a:t>
            </a:r>
            <a:r>
              <a:rPr lang="en-US" sz="4000" dirty="0"/>
              <a:t>AR)</a:t>
            </a:r>
          </a:p>
        </p:txBody>
      </p:sp>
      <p:sp>
        <p:nvSpPr>
          <p:cNvPr id="21507" name="Rectangle 3"/>
          <p:cNvSpPr>
            <a:spLocks noGrp="1" noChangeArrowheads="1"/>
          </p:cNvSpPr>
          <p:nvPr>
            <p:ph type="body" idx="1"/>
          </p:nvPr>
        </p:nvSpPr>
        <p:spPr>
          <a:xfrm>
            <a:off x="919480" y="2509836"/>
            <a:ext cx="10515600" cy="4351338"/>
          </a:xfrm>
        </p:spPr>
        <p:txBody>
          <a:bodyPr/>
          <a:lstStyle/>
          <a:p>
            <a:pPr eaLnBrk="1" hangingPunct="1">
              <a:defRPr/>
            </a:pPr>
            <a:r>
              <a:rPr lang="en-US" dirty="0"/>
              <a:t>Parent or eligible student has right to ask for amendment based upon belief a record is (</a:t>
            </a:r>
            <a:r>
              <a:rPr lang="en-US" dirty="0" err="1"/>
              <a:t>i</a:t>
            </a:r>
            <a:r>
              <a:rPr lang="en-US" dirty="0"/>
              <a:t>) inaccurate; (ii) misleading; (iii) in violation of privacy rights.</a:t>
            </a:r>
          </a:p>
          <a:p>
            <a:pPr eaLnBrk="1" hangingPunct="1">
              <a:defRPr/>
            </a:pPr>
            <a:r>
              <a:rPr lang="en-US" dirty="0"/>
              <a:t>Must respond in ‘reasonable’ amount of time</a:t>
            </a:r>
          </a:p>
          <a:p>
            <a:pPr eaLnBrk="1" hangingPunct="1">
              <a:defRPr/>
            </a:pPr>
            <a:r>
              <a:rPr lang="en-US" dirty="0"/>
              <a:t>What this does not include (grades per se)</a:t>
            </a:r>
          </a:p>
          <a:p>
            <a:pPr eaLnBrk="1" hangingPunct="1">
              <a:defRPr/>
            </a:pPr>
            <a:r>
              <a:rPr lang="en-US" dirty="0"/>
              <a:t>If denied, must inform of right to hearing</a:t>
            </a:r>
          </a:p>
          <a:p>
            <a:pPr marL="0" indent="0">
              <a:buNone/>
              <a:defRPr/>
            </a:pPr>
            <a:endParaRPr lang="en-US" dirty="0"/>
          </a:p>
        </p:txBody>
      </p:sp>
    </p:spTree>
    <p:extLst>
      <p:ext uri="{BB962C8B-B14F-4D97-AF65-F5344CB8AC3E}">
        <p14:creationId xmlns:p14="http://schemas.microsoft.com/office/powerpoint/2010/main" val="2005303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21</a:t>
            </a:fld>
            <a:endParaRPr lang="en-US" altLang="en-US">
              <a:latin typeface="Arial" panose="020B0604020202020204" pitchFamily="34" charset="0"/>
            </a:endParaRPr>
          </a:p>
        </p:txBody>
      </p:sp>
      <p:sp>
        <p:nvSpPr>
          <p:cNvPr id="22530" name="Rectangle 2"/>
          <p:cNvSpPr>
            <a:spLocks noGrp="1" noChangeArrowheads="1"/>
          </p:cNvSpPr>
          <p:nvPr>
            <p:ph type="title"/>
          </p:nvPr>
        </p:nvSpPr>
        <p:spPr/>
        <p:txBody>
          <a:bodyPr/>
          <a:lstStyle/>
          <a:p>
            <a:pPr algn="ctr" eaLnBrk="1" hangingPunct="1">
              <a:defRPr/>
            </a:pPr>
            <a:r>
              <a:rPr lang="en-US" dirty="0"/>
              <a:t>E. </a:t>
            </a:r>
            <a:r>
              <a:rPr lang="en-US" sz="4000" dirty="0"/>
              <a:t>Enforcement of FERPA</a:t>
            </a:r>
            <a:endParaRPr lang="en-US" dirty="0"/>
          </a:p>
        </p:txBody>
      </p:sp>
      <p:sp>
        <p:nvSpPr>
          <p:cNvPr id="22531" name="Rectangle 3"/>
          <p:cNvSpPr>
            <a:spLocks noGrp="1" noChangeArrowheads="1"/>
          </p:cNvSpPr>
          <p:nvPr>
            <p:ph type="body" idx="1"/>
          </p:nvPr>
        </p:nvSpPr>
        <p:spPr/>
        <p:txBody>
          <a:bodyPr/>
          <a:lstStyle/>
          <a:p>
            <a:pPr eaLnBrk="1" hangingPunct="1">
              <a:lnSpc>
                <a:spcPct val="90000"/>
              </a:lnSpc>
              <a:defRPr/>
            </a:pPr>
            <a:r>
              <a:rPr lang="en-US" dirty="0"/>
              <a:t>USDE’s FPCO</a:t>
            </a:r>
          </a:p>
          <a:p>
            <a:pPr eaLnBrk="1" hangingPunct="1">
              <a:lnSpc>
                <a:spcPct val="90000"/>
              </a:lnSpc>
              <a:defRPr/>
            </a:pPr>
            <a:r>
              <a:rPr lang="en-US" dirty="0"/>
              <a:t>“policy or practice” of violating FERPA, but FPCO indicates lesser standard</a:t>
            </a:r>
          </a:p>
          <a:p>
            <a:pPr eaLnBrk="1" hangingPunct="1">
              <a:lnSpc>
                <a:spcPct val="90000"/>
              </a:lnSpc>
              <a:defRPr/>
            </a:pPr>
            <a:r>
              <a:rPr lang="en-US" dirty="0"/>
              <a:t>Penalties: withhold further funding, cease and desist order, terminate all federal funding</a:t>
            </a:r>
          </a:p>
          <a:p>
            <a:pPr eaLnBrk="1" hangingPunct="1">
              <a:lnSpc>
                <a:spcPct val="90000"/>
              </a:lnSpc>
              <a:defRPr/>
            </a:pPr>
            <a:r>
              <a:rPr lang="en-US" dirty="0"/>
              <a:t>State: Rule 27</a:t>
            </a:r>
          </a:p>
          <a:p>
            <a:pPr eaLnBrk="1" hangingPunct="1">
              <a:lnSpc>
                <a:spcPct val="90000"/>
              </a:lnSpc>
              <a:defRPr/>
            </a:pPr>
            <a:r>
              <a:rPr lang="en-US" dirty="0"/>
              <a:t>No private right of action under FERPA</a:t>
            </a:r>
          </a:p>
        </p:txBody>
      </p:sp>
    </p:spTree>
    <p:extLst>
      <p:ext uri="{BB962C8B-B14F-4D97-AF65-F5344CB8AC3E}">
        <p14:creationId xmlns:p14="http://schemas.microsoft.com/office/powerpoint/2010/main" val="79651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22</a:t>
            </a:fld>
            <a:endParaRPr lang="en-US" altLang="en-US">
              <a:latin typeface="Arial" panose="020B0604020202020204" pitchFamily="34" charset="0"/>
            </a:endParaRPr>
          </a:p>
        </p:txBody>
      </p:sp>
      <p:sp>
        <p:nvSpPr>
          <p:cNvPr id="24579" name="Rectangle 3"/>
          <p:cNvSpPr>
            <a:spLocks noGrp="1" noChangeArrowheads="1"/>
          </p:cNvSpPr>
          <p:nvPr>
            <p:ph type="body" idx="1"/>
          </p:nvPr>
        </p:nvSpPr>
        <p:spPr>
          <a:xfrm>
            <a:off x="1828800" y="838200"/>
            <a:ext cx="8839200" cy="6019800"/>
          </a:xfrm>
        </p:spPr>
        <p:txBody>
          <a:bodyPr>
            <a:normAutofit fontScale="92500" lnSpcReduction="10000"/>
          </a:bodyPr>
          <a:lstStyle/>
          <a:p>
            <a:pPr eaLnBrk="1" hangingPunct="1">
              <a:lnSpc>
                <a:spcPct val="80000"/>
              </a:lnSpc>
              <a:defRPr/>
            </a:pPr>
            <a:r>
              <a:rPr lang="en-US" sz="1600" b="1" dirty="0"/>
              <a:t>28-728. Legislative findings and intent; child abuse and neglect investigation team; child advocacy center; child abuse and neglect treatment team; powers and duties.</a:t>
            </a:r>
            <a:r>
              <a:rPr lang="en-US" sz="1600" dirty="0"/>
              <a:t>       (1) The Legislature finds that child abuse and neglect are community problems requiring a cooperative complementary response by law enforcement, child advocacy centers, prosecutors, the Department of Health and Human Services child protective services division, and other agencies or entities designed to protect children. It is the intent of the Legislature to create a child abuse and neglect investigation team in each county or contiguous group of counties and to create a child abuse and neglect treatment team in each county or contiguous group of counties. </a:t>
            </a:r>
          </a:p>
          <a:p>
            <a:pPr eaLnBrk="1" hangingPunct="1">
              <a:lnSpc>
                <a:spcPct val="80000"/>
              </a:lnSpc>
              <a:buFontTx/>
              <a:buNone/>
              <a:defRPr/>
            </a:pPr>
            <a:r>
              <a:rPr lang="en-US" sz="1600" dirty="0"/>
              <a:t>           </a:t>
            </a:r>
            <a:r>
              <a:rPr lang="en-US" sz="1600" b="1" dirty="0"/>
              <a:t> </a:t>
            </a:r>
            <a:r>
              <a:rPr lang="en-US" sz="1600" b="1" dirty="0">
                <a:solidFill>
                  <a:schemeClr val="bg2">
                    <a:lumMod val="50000"/>
                  </a:schemeClr>
                </a:solidFill>
              </a:rPr>
              <a:t>(3) Each county attorney or the county attorney representing a contiguous group of counties is responsible for convening the child abuse and neglect investigation team</a:t>
            </a:r>
            <a:r>
              <a:rPr lang="en-US" sz="1600" dirty="0">
                <a:solidFill>
                  <a:schemeClr val="bg2">
                    <a:lumMod val="50000"/>
                  </a:schemeClr>
                </a:solidFill>
              </a:rPr>
              <a:t> </a:t>
            </a:r>
            <a:r>
              <a:rPr lang="en-US" sz="1600" dirty="0"/>
              <a:t>and ensuring that protocols are established and implemented. A representative of the child advocacy center assigned to the team shall assist the county attorney in facilitating case review, developing and updating protocols, and arranging training opportunities for the team. Each team must have protocols which, at a minimum, shall include procedures for: </a:t>
            </a:r>
          </a:p>
          <a:p>
            <a:pPr eaLnBrk="1" hangingPunct="1">
              <a:lnSpc>
                <a:spcPct val="80000"/>
              </a:lnSpc>
              <a:defRPr/>
            </a:pPr>
            <a:r>
              <a:rPr lang="en-US" sz="1600" dirty="0"/>
              <a:t>      (a) Conducting joint investigations of child abuse and other child abuse and neglect matters which the team deems necessary; </a:t>
            </a:r>
          </a:p>
          <a:p>
            <a:pPr eaLnBrk="1" hangingPunct="1">
              <a:lnSpc>
                <a:spcPct val="80000"/>
              </a:lnSpc>
              <a:defRPr/>
            </a:pPr>
            <a:r>
              <a:rPr lang="en-US" sz="1600" dirty="0"/>
              <a:t>      (b) Ensuring that a law enforcement agency will participate in the investigation; </a:t>
            </a:r>
          </a:p>
          <a:p>
            <a:pPr eaLnBrk="1" hangingPunct="1">
              <a:lnSpc>
                <a:spcPct val="80000"/>
              </a:lnSpc>
              <a:defRPr/>
            </a:pPr>
            <a:r>
              <a:rPr lang="en-US" sz="1600" dirty="0"/>
              <a:t>      (c) Conducting joint investigations of other child abuse and neglect matters which the team deems necessary; </a:t>
            </a:r>
          </a:p>
          <a:p>
            <a:pPr eaLnBrk="1" hangingPunct="1">
              <a:lnSpc>
                <a:spcPct val="80000"/>
              </a:lnSpc>
              <a:defRPr/>
            </a:pPr>
            <a:r>
              <a:rPr lang="en-US" sz="1600" dirty="0"/>
              <a:t>      (e) Reducing the risk of harm to child abuse and neglect victims; </a:t>
            </a:r>
          </a:p>
          <a:p>
            <a:pPr eaLnBrk="1" hangingPunct="1">
              <a:lnSpc>
                <a:spcPct val="80000"/>
              </a:lnSpc>
              <a:defRPr/>
            </a:pPr>
            <a:r>
              <a:rPr lang="en-US" sz="1600" dirty="0"/>
              <a:t>      (f) Ensuring that the child is in safe surroundings, including removing the perpetrator when necessary; </a:t>
            </a:r>
          </a:p>
          <a:p>
            <a:pPr eaLnBrk="1" hangingPunct="1">
              <a:lnSpc>
                <a:spcPct val="80000"/>
              </a:lnSpc>
              <a:defRPr/>
            </a:pPr>
            <a:r>
              <a:rPr lang="en-US" sz="1600" dirty="0"/>
              <a:t>      (g) Sharing of case information; </a:t>
            </a:r>
          </a:p>
          <a:p>
            <a:pPr eaLnBrk="1" hangingPunct="1">
              <a:lnSpc>
                <a:spcPct val="80000"/>
              </a:lnSpc>
              <a:defRPr/>
            </a:pPr>
            <a:r>
              <a:rPr lang="en-US" sz="1600" dirty="0"/>
              <a:t>      (h) How and when the team will meet; and </a:t>
            </a:r>
          </a:p>
          <a:p>
            <a:pPr eaLnBrk="1" hangingPunct="1">
              <a:lnSpc>
                <a:spcPct val="80000"/>
              </a:lnSpc>
              <a:defRPr/>
            </a:pPr>
            <a:r>
              <a:rPr lang="en-US" sz="1600" dirty="0"/>
              <a:t>      (</a:t>
            </a:r>
            <a:r>
              <a:rPr lang="en-US" sz="1600" dirty="0" err="1"/>
              <a:t>i</a:t>
            </a:r>
            <a:r>
              <a:rPr lang="en-US" sz="1600" dirty="0"/>
              <a:t>) Responding to drug-endangered children. </a:t>
            </a:r>
          </a:p>
          <a:p>
            <a:pPr eaLnBrk="1" hangingPunct="1">
              <a:lnSpc>
                <a:spcPct val="80000"/>
              </a:lnSpc>
              <a:defRPr/>
            </a:pPr>
            <a:r>
              <a:rPr lang="en-US" sz="1600" dirty="0"/>
              <a:t>      </a:t>
            </a:r>
            <a:r>
              <a:rPr lang="en-US" sz="1600" b="1" dirty="0">
                <a:solidFill>
                  <a:schemeClr val="bg2">
                    <a:lumMod val="50000"/>
                  </a:schemeClr>
                </a:solidFill>
              </a:rPr>
              <a:t>(4) Each county attorney or the county attorney representing a contiguous group of counties is responsible for convening the child abuse and neglect treatment team </a:t>
            </a:r>
            <a:r>
              <a:rPr lang="en-US" sz="1600" dirty="0"/>
              <a:t>and ensuring that protocols are established and implemented.  </a:t>
            </a:r>
          </a:p>
        </p:txBody>
      </p:sp>
    </p:spTree>
    <p:extLst>
      <p:ext uri="{BB962C8B-B14F-4D97-AF65-F5344CB8AC3E}">
        <p14:creationId xmlns:p14="http://schemas.microsoft.com/office/powerpoint/2010/main" val="141380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23</a:t>
            </a:fld>
            <a:endParaRPr lang="en-US" altLang="en-US">
              <a:latin typeface="Arial" panose="020B0604020202020204" pitchFamily="34" charset="0"/>
            </a:endParaRPr>
          </a:p>
        </p:txBody>
      </p:sp>
      <p:sp>
        <p:nvSpPr>
          <p:cNvPr id="25603" name="Rectangle 3"/>
          <p:cNvSpPr>
            <a:spLocks noGrp="1" noChangeArrowheads="1"/>
          </p:cNvSpPr>
          <p:nvPr>
            <p:ph type="body" idx="1"/>
          </p:nvPr>
        </p:nvSpPr>
        <p:spPr>
          <a:xfrm>
            <a:off x="1981200" y="889635"/>
            <a:ext cx="8229600" cy="5867400"/>
          </a:xfrm>
        </p:spPr>
        <p:txBody>
          <a:bodyPr>
            <a:normAutofit fontScale="92500" lnSpcReduction="10000"/>
          </a:bodyPr>
          <a:lstStyle/>
          <a:p>
            <a:pPr eaLnBrk="1" hangingPunct="1">
              <a:lnSpc>
                <a:spcPct val="80000"/>
              </a:lnSpc>
              <a:defRPr/>
            </a:pPr>
            <a:r>
              <a:rPr lang="en-US" sz="1800" b="1" dirty="0"/>
              <a:t>28-730. Records and information; access; disclosure; limitation; review of cases; immunity; violation; penalty</a:t>
            </a:r>
            <a:r>
              <a:rPr lang="en-US" sz="1600" b="1" dirty="0"/>
              <a:t>.</a:t>
            </a:r>
            <a:r>
              <a:rPr lang="en-US" sz="1600" dirty="0"/>
              <a:t>       (1) </a:t>
            </a:r>
            <a:r>
              <a:rPr lang="en-US" sz="1600" b="1" dirty="0">
                <a:solidFill>
                  <a:schemeClr val="bg2">
                    <a:lumMod val="50000"/>
                  </a:schemeClr>
                </a:solidFill>
              </a:rPr>
              <a:t>Notwithstanding any other provision of law regarding the confidentiality of records and when not prohibited by the federal Privacy Act of 1974, as amended</a:t>
            </a:r>
            <a:r>
              <a:rPr lang="en-US" sz="1600" dirty="0"/>
              <a:t>, juvenile court records and any other </a:t>
            </a:r>
            <a:r>
              <a:rPr lang="en-US" sz="1600" b="1" dirty="0">
                <a:solidFill>
                  <a:schemeClr val="bg2">
                    <a:lumMod val="50000"/>
                  </a:schemeClr>
                </a:solidFill>
              </a:rPr>
              <a:t>pertinent information that may be in the possession of school districts</a:t>
            </a:r>
            <a:r>
              <a:rPr lang="en-US" sz="1600" dirty="0"/>
              <a:t>, law enforcement agencies, county attorneys, the Attorney General, the Department of Health and Human Services, child advocacy centers, and other team members </a:t>
            </a:r>
            <a:r>
              <a:rPr lang="en-US" sz="1600" b="1" dirty="0">
                <a:solidFill>
                  <a:schemeClr val="bg2">
                    <a:lumMod val="50000"/>
                  </a:schemeClr>
                </a:solidFill>
              </a:rPr>
              <a:t>concerning a child whose case is being investigated or discussed by a child abuse and neglect investigation team or a child abuse and neglect treatment team shall be shared with the respective team members as part of the discussion and coordination of efforts for investigative or treatment purposes. Upon request by a team, any individual or agency with information or records concerning a particular child shall share all relevant information or records with the team as determined by the team pursuant to the appropriate team protocol</a:t>
            </a:r>
            <a:r>
              <a:rPr lang="en-US" sz="1600" dirty="0"/>
              <a:t>. Only a team which has accepted the child's case for investigation or treatment shall be entitled to access to such information. </a:t>
            </a:r>
          </a:p>
          <a:p>
            <a:pPr eaLnBrk="1" hangingPunct="1">
              <a:lnSpc>
                <a:spcPct val="80000"/>
              </a:lnSpc>
              <a:defRPr/>
            </a:pPr>
            <a:r>
              <a:rPr lang="en-US" sz="1600" dirty="0"/>
              <a:t>      (2) All information acquired by a team member or other individuals pursuant to protocols developed by the team shall be confidential and shall not be disclosed except to the extent necessary to perform case consultations, to carry out a treatment plan or recommendations, or for use in a legal proceeding instituted by a county attorney or the Child Protection Division of the office of the Attorney General. Information, documents, or records otherwise available from the original sources shall not be immune from discovery or use in any civil or criminal action merely because the information, documents, or records were presented during a case consultation if the testimony sought is otherwise permissible and discoverable. Any person who presented information before the team or who is a team member shall not be prevented from testifying as to matters within the person's knowledge. </a:t>
            </a:r>
          </a:p>
          <a:p>
            <a:pPr eaLnBrk="1" hangingPunct="1">
              <a:lnSpc>
                <a:spcPct val="80000"/>
              </a:lnSpc>
              <a:defRPr/>
            </a:pPr>
            <a:r>
              <a:rPr lang="en-US" sz="1600" dirty="0"/>
              <a:t>           (4) A member of a team who publicly discloses information regarding a case consultation in a manner not</a:t>
            </a:r>
            <a:r>
              <a:rPr lang="en-US" sz="1200" dirty="0"/>
              <a:t> </a:t>
            </a:r>
            <a:r>
              <a:rPr lang="en-US" sz="1600" dirty="0"/>
              <a:t>consistent with sections 28-728 to 28-730 shall be guilty of a Class III misdemeanor</a:t>
            </a:r>
            <a:r>
              <a:rPr lang="en-US" sz="1200" dirty="0"/>
              <a:t>. </a:t>
            </a:r>
          </a:p>
          <a:p>
            <a:pPr eaLnBrk="1" hangingPunct="1">
              <a:lnSpc>
                <a:spcPct val="80000"/>
              </a:lnSpc>
              <a:defRPr/>
            </a:pPr>
            <a:r>
              <a:rPr lang="en-US" sz="1200" dirty="0"/>
              <a:t>   </a:t>
            </a:r>
            <a:r>
              <a:rPr lang="en-US" sz="1000" dirty="0"/>
              <a:t>   Source: Laws 1992, LB 1184, § 3; Laws 1996, LB 1044, § 75; Laws 2006, LB 1113, § 26. </a:t>
            </a:r>
          </a:p>
        </p:txBody>
      </p:sp>
    </p:spTree>
    <p:extLst>
      <p:ext uri="{BB962C8B-B14F-4D97-AF65-F5344CB8AC3E}">
        <p14:creationId xmlns:p14="http://schemas.microsoft.com/office/powerpoint/2010/main" val="255975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99051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3</a:t>
            </a:fld>
            <a:endParaRPr lang="en-US" altLang="en-US" dirty="0">
              <a:latin typeface="Arial" panose="020B0604020202020204" pitchFamily="34" charset="0"/>
            </a:endParaRPr>
          </a:p>
        </p:txBody>
      </p:sp>
      <p:sp>
        <p:nvSpPr>
          <p:cNvPr id="6146" name="Rectangle 2"/>
          <p:cNvSpPr>
            <a:spLocks noGrp="1" noChangeArrowheads="1"/>
          </p:cNvSpPr>
          <p:nvPr>
            <p:ph type="title"/>
          </p:nvPr>
        </p:nvSpPr>
        <p:spPr>
          <a:xfrm>
            <a:off x="1905000" y="989965"/>
            <a:ext cx="8305800" cy="975360"/>
          </a:xfrm>
        </p:spPr>
        <p:txBody>
          <a:bodyPr>
            <a:normAutofit fontScale="90000"/>
          </a:bodyPr>
          <a:lstStyle/>
          <a:p>
            <a:pPr algn="ctr" eaLnBrk="1" hangingPunct="1">
              <a:defRPr/>
            </a:pPr>
            <a:r>
              <a:rPr lang="en-US" sz="4000" dirty="0"/>
              <a:t>A. Key Provisions/</a:t>
            </a:r>
            <a:r>
              <a:rPr lang="en-US" sz="4000" dirty="0" err="1"/>
              <a:t>Defs</a:t>
            </a:r>
            <a:r>
              <a:rPr lang="en-US" sz="4000" dirty="0"/>
              <a:t>.</a:t>
            </a:r>
            <a:br>
              <a:rPr lang="en-US" sz="4000" dirty="0"/>
            </a:br>
            <a:r>
              <a:rPr lang="en-US" sz="4000" dirty="0"/>
              <a:t>SCOPE &amp; APPLICATION – </a:t>
            </a:r>
            <a:r>
              <a:rPr lang="en-US" sz="2800" dirty="0"/>
              <a:t>what are these and why do they matter?</a:t>
            </a:r>
            <a:endParaRPr lang="en-US" sz="4000" dirty="0"/>
          </a:p>
        </p:txBody>
      </p:sp>
      <p:sp>
        <p:nvSpPr>
          <p:cNvPr id="6147" name="Rectangle 3"/>
          <p:cNvSpPr>
            <a:spLocks noGrp="1" noChangeArrowheads="1"/>
          </p:cNvSpPr>
          <p:nvPr>
            <p:ph type="body" idx="1"/>
          </p:nvPr>
        </p:nvSpPr>
        <p:spPr>
          <a:xfrm>
            <a:off x="1981200" y="2662872"/>
            <a:ext cx="8229600" cy="3886200"/>
          </a:xfrm>
        </p:spPr>
        <p:txBody>
          <a:bodyPr/>
          <a:lstStyle/>
          <a:p>
            <a:pPr eaLnBrk="1" hangingPunct="1">
              <a:defRPr/>
            </a:pPr>
            <a:r>
              <a:rPr lang="en-US" u="sng" dirty="0"/>
              <a:t>C A R</a:t>
            </a:r>
            <a:r>
              <a:rPr lang="en-US" dirty="0"/>
              <a:t> : Challenge, Access, Release</a:t>
            </a:r>
          </a:p>
          <a:p>
            <a:pPr eaLnBrk="1" hangingPunct="1">
              <a:defRPr/>
            </a:pPr>
            <a:r>
              <a:rPr lang="en-US" dirty="0"/>
              <a:t>Federal law/rules on “education records” that apply to any K-12 school that receives federal funds from U.S.D.E. in any manner</a:t>
            </a:r>
          </a:p>
          <a:p>
            <a:pPr eaLnBrk="1" hangingPunct="1">
              <a:defRPr/>
            </a:pPr>
            <a:r>
              <a:rPr lang="en-US" dirty="0"/>
              <a:t>“Hammer” = U.S.D.E. has authority to pull funding for ‘policy or practice’ that violates FERPA.</a:t>
            </a:r>
            <a:endParaRPr lang="en-US" u="sng" dirty="0"/>
          </a:p>
        </p:txBody>
      </p:sp>
    </p:spTree>
    <p:extLst>
      <p:ext uri="{BB962C8B-B14F-4D97-AF65-F5344CB8AC3E}">
        <p14:creationId xmlns:p14="http://schemas.microsoft.com/office/powerpoint/2010/main" val="207978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4</a:t>
            </a:fld>
            <a:endParaRPr lang="en-US" altLang="en-US">
              <a:latin typeface="Arial" panose="020B0604020202020204" pitchFamily="34" charset="0"/>
            </a:endParaRPr>
          </a:p>
        </p:txBody>
      </p:sp>
      <p:sp>
        <p:nvSpPr>
          <p:cNvPr id="7170" name="Rectangle 2"/>
          <p:cNvSpPr>
            <a:spLocks noGrp="1" noChangeArrowheads="1"/>
          </p:cNvSpPr>
          <p:nvPr>
            <p:ph type="title"/>
          </p:nvPr>
        </p:nvSpPr>
        <p:spPr>
          <a:xfrm>
            <a:off x="838200" y="983456"/>
            <a:ext cx="10515600" cy="1325563"/>
          </a:xfrm>
        </p:spPr>
        <p:txBody>
          <a:bodyPr/>
          <a:lstStyle/>
          <a:p>
            <a:pPr marL="838200" indent="-838200" algn="ctr">
              <a:buFontTx/>
              <a:buAutoNum type="alphaUcPeriod"/>
              <a:defRPr/>
            </a:pPr>
            <a:r>
              <a:rPr lang="en-US" sz="4000" dirty="0"/>
              <a:t>Key Provisions/</a:t>
            </a:r>
            <a:r>
              <a:rPr lang="en-US" sz="4000" dirty="0" err="1"/>
              <a:t>Defs</a:t>
            </a:r>
            <a:r>
              <a:rPr lang="en-US" sz="4000" dirty="0"/>
              <a:t>.</a:t>
            </a:r>
            <a:br>
              <a:rPr lang="en-US" sz="4000" dirty="0"/>
            </a:br>
            <a:r>
              <a:rPr lang="en-US" sz="4000" dirty="0"/>
              <a:t>Overview</a:t>
            </a:r>
          </a:p>
        </p:txBody>
      </p:sp>
      <p:sp>
        <p:nvSpPr>
          <p:cNvPr id="7171" name="Rectangle 3"/>
          <p:cNvSpPr>
            <a:spLocks noGrp="1" noChangeArrowheads="1"/>
          </p:cNvSpPr>
          <p:nvPr>
            <p:ph type="body" idx="1"/>
          </p:nvPr>
        </p:nvSpPr>
        <p:spPr>
          <a:xfrm>
            <a:off x="909320" y="2628265"/>
            <a:ext cx="10515600" cy="4351338"/>
          </a:xfrm>
        </p:spPr>
        <p:txBody>
          <a:bodyPr/>
          <a:lstStyle/>
          <a:p>
            <a:pPr eaLnBrk="1" hangingPunct="1">
              <a:defRPr/>
            </a:pPr>
            <a:r>
              <a:rPr lang="en-US" dirty="0"/>
              <a:t>Divided into 5 subparts</a:t>
            </a:r>
          </a:p>
          <a:p>
            <a:pPr eaLnBrk="1" hangingPunct="1">
              <a:defRPr/>
            </a:pPr>
            <a:r>
              <a:rPr lang="en-US" dirty="0"/>
              <a:t>Initial key is to apply crucial definitions to fact set to determine if FERPA applicable</a:t>
            </a:r>
          </a:p>
          <a:p>
            <a:pPr eaLnBrk="1" hangingPunct="1">
              <a:defRPr/>
            </a:pPr>
            <a:r>
              <a:rPr lang="en-US" dirty="0"/>
              <a:t>*educational agency/institution?</a:t>
            </a:r>
          </a:p>
          <a:p>
            <a:pPr eaLnBrk="1" hangingPunct="1">
              <a:buFontTx/>
              <a:buNone/>
              <a:defRPr/>
            </a:pPr>
            <a:r>
              <a:rPr lang="en-US" dirty="0"/>
              <a:t>   *education record?</a:t>
            </a:r>
          </a:p>
          <a:p>
            <a:pPr eaLnBrk="1" hangingPunct="1">
              <a:buFontTx/>
              <a:buNone/>
              <a:defRPr/>
            </a:pPr>
            <a:r>
              <a:rPr lang="en-US" dirty="0"/>
              <a:t>   *personally identifiable information?</a:t>
            </a:r>
          </a:p>
          <a:p>
            <a:pPr eaLnBrk="1" hangingPunct="1">
              <a:buFontTx/>
              <a:buNone/>
              <a:defRPr/>
            </a:pPr>
            <a:r>
              <a:rPr lang="en-US" dirty="0"/>
              <a:t>   *directory information?  </a:t>
            </a:r>
          </a:p>
        </p:txBody>
      </p:sp>
    </p:spTree>
    <p:extLst>
      <p:ext uri="{BB962C8B-B14F-4D97-AF65-F5344CB8AC3E}">
        <p14:creationId xmlns:p14="http://schemas.microsoft.com/office/powerpoint/2010/main" val="61591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5</a:t>
            </a:fld>
            <a:endParaRPr lang="en-US" altLang="en-US">
              <a:latin typeface="Arial" panose="020B0604020202020204" pitchFamily="34" charset="0"/>
            </a:endParaRPr>
          </a:p>
        </p:txBody>
      </p:sp>
      <p:sp>
        <p:nvSpPr>
          <p:cNvPr id="8194" name="Rectangle 2"/>
          <p:cNvSpPr>
            <a:spLocks noGrp="1" noChangeArrowheads="1"/>
          </p:cNvSpPr>
          <p:nvPr>
            <p:ph type="title"/>
          </p:nvPr>
        </p:nvSpPr>
        <p:spPr>
          <a:xfrm>
            <a:off x="838200" y="519747"/>
            <a:ext cx="10515600" cy="1325563"/>
          </a:xfrm>
        </p:spPr>
        <p:txBody>
          <a:bodyPr/>
          <a:lstStyle/>
          <a:p>
            <a:pPr algn="ctr" eaLnBrk="1" hangingPunct="1">
              <a:defRPr/>
            </a:pPr>
            <a:r>
              <a:rPr lang="en-US" sz="4000" dirty="0"/>
              <a:t>B. Student &amp; Parent Rights Under FERPA</a:t>
            </a:r>
          </a:p>
        </p:txBody>
      </p:sp>
      <p:sp>
        <p:nvSpPr>
          <p:cNvPr id="8195" name="Rectangle 3"/>
          <p:cNvSpPr>
            <a:spLocks noGrp="1" noChangeArrowheads="1"/>
          </p:cNvSpPr>
          <p:nvPr>
            <p:ph type="body" idx="1"/>
          </p:nvPr>
        </p:nvSpPr>
        <p:spPr/>
        <p:txBody>
          <a:bodyPr>
            <a:normAutofit/>
          </a:bodyPr>
          <a:lstStyle/>
          <a:p>
            <a:pPr eaLnBrk="1" hangingPunct="1">
              <a:lnSpc>
                <a:spcPct val="90000"/>
              </a:lnSpc>
              <a:defRPr/>
            </a:pPr>
            <a:r>
              <a:rPr lang="en-US" dirty="0"/>
              <a:t>C</a:t>
            </a:r>
            <a:r>
              <a:rPr lang="en-US" dirty="0">
                <a:solidFill>
                  <a:srgbClr val="009900"/>
                </a:solidFill>
              </a:rPr>
              <a:t>A</a:t>
            </a:r>
            <a:r>
              <a:rPr lang="en-US" dirty="0">
                <a:solidFill>
                  <a:srgbClr val="00B050"/>
                </a:solidFill>
              </a:rPr>
              <a:t>R</a:t>
            </a:r>
            <a:r>
              <a:rPr lang="en-US" dirty="0"/>
              <a:t>- a </a:t>
            </a:r>
            <a:r>
              <a:rPr lang="en-US" dirty="0">
                <a:solidFill>
                  <a:srgbClr val="FF0000"/>
                </a:solidFill>
              </a:rPr>
              <a:t>parent </a:t>
            </a:r>
            <a:r>
              <a:rPr lang="en-US" dirty="0">
                <a:solidFill>
                  <a:srgbClr val="00B050"/>
                </a:solidFill>
              </a:rPr>
              <a:t>must</a:t>
            </a:r>
            <a:r>
              <a:rPr lang="en-US" dirty="0"/>
              <a:t> be given the opportunity to inspect and review the </a:t>
            </a:r>
            <a:r>
              <a:rPr lang="en-US" dirty="0">
                <a:solidFill>
                  <a:srgbClr val="FF0000"/>
                </a:solidFill>
              </a:rPr>
              <a:t>education records of their child.</a:t>
            </a:r>
          </a:p>
          <a:p>
            <a:pPr eaLnBrk="1" hangingPunct="1">
              <a:lnSpc>
                <a:spcPct val="90000"/>
              </a:lnSpc>
              <a:buFontTx/>
              <a:buNone/>
              <a:defRPr/>
            </a:pPr>
            <a:r>
              <a:rPr lang="en-US" dirty="0">
                <a:solidFill>
                  <a:srgbClr val="FF0000"/>
                </a:solidFill>
              </a:rPr>
              <a:t>		</a:t>
            </a:r>
            <a:r>
              <a:rPr lang="en-US" dirty="0"/>
              <a:t>-copies, fees</a:t>
            </a:r>
          </a:p>
          <a:p>
            <a:pPr eaLnBrk="1" hangingPunct="1">
              <a:lnSpc>
                <a:spcPct val="90000"/>
              </a:lnSpc>
              <a:buFontTx/>
              <a:buNone/>
              <a:defRPr/>
            </a:pPr>
            <a:r>
              <a:rPr lang="en-US" dirty="0"/>
              <a:t>		-time (state vs. FERPA)</a:t>
            </a:r>
          </a:p>
          <a:p>
            <a:pPr eaLnBrk="1" hangingPunct="1">
              <a:lnSpc>
                <a:spcPct val="90000"/>
              </a:lnSpc>
              <a:buFontTx/>
              <a:buNone/>
              <a:defRPr/>
            </a:pPr>
            <a:r>
              <a:rPr lang="en-US" dirty="0"/>
              <a:t> 		-interpretations/explanations</a:t>
            </a:r>
          </a:p>
          <a:p>
            <a:pPr eaLnBrk="1" hangingPunct="1">
              <a:lnSpc>
                <a:spcPct val="90000"/>
              </a:lnSpc>
              <a:buFontTx/>
              <a:buNone/>
              <a:defRPr/>
            </a:pPr>
            <a:r>
              <a:rPr lang="en-US" dirty="0"/>
              <a:t> 		-students’ rights (state vs. FERPA)</a:t>
            </a:r>
          </a:p>
          <a:p>
            <a:pPr eaLnBrk="1" hangingPunct="1">
              <a:lnSpc>
                <a:spcPct val="90000"/>
              </a:lnSpc>
              <a:buFontTx/>
              <a:buNone/>
              <a:defRPr/>
            </a:pPr>
            <a:r>
              <a:rPr lang="en-US" dirty="0"/>
              <a:t> 		-former students</a:t>
            </a:r>
          </a:p>
          <a:p>
            <a:pPr eaLnBrk="1" hangingPunct="1">
              <a:lnSpc>
                <a:spcPct val="90000"/>
              </a:lnSpc>
              <a:buFontTx/>
              <a:buNone/>
              <a:defRPr/>
            </a:pPr>
            <a:r>
              <a:rPr lang="en-US" dirty="0"/>
              <a:t>     </a:t>
            </a:r>
          </a:p>
        </p:txBody>
      </p:sp>
    </p:spTree>
    <p:extLst>
      <p:ext uri="{BB962C8B-B14F-4D97-AF65-F5344CB8AC3E}">
        <p14:creationId xmlns:p14="http://schemas.microsoft.com/office/powerpoint/2010/main" val="281273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6</a:t>
            </a:fld>
            <a:endParaRPr lang="en-US" altLang="en-US">
              <a:latin typeface="Arial" panose="020B0604020202020204" pitchFamily="34" charset="0"/>
            </a:endParaRPr>
          </a:p>
        </p:txBody>
      </p:sp>
      <p:sp>
        <p:nvSpPr>
          <p:cNvPr id="9218" name="Rectangle 2"/>
          <p:cNvSpPr>
            <a:spLocks noGrp="1" noChangeArrowheads="1"/>
          </p:cNvSpPr>
          <p:nvPr>
            <p:ph type="title"/>
          </p:nvPr>
        </p:nvSpPr>
        <p:spPr>
          <a:xfrm>
            <a:off x="838200" y="802005"/>
            <a:ext cx="10515600" cy="1325563"/>
          </a:xfrm>
        </p:spPr>
        <p:txBody>
          <a:bodyPr/>
          <a:lstStyle/>
          <a:p>
            <a:pPr algn="ctr" eaLnBrk="1" hangingPunct="1">
              <a:defRPr/>
            </a:pPr>
            <a:r>
              <a:rPr lang="en-US" sz="4000" dirty="0"/>
              <a:t>C. School/District Duties &amp; Responsibilities Under FERPA</a:t>
            </a:r>
          </a:p>
        </p:txBody>
      </p:sp>
      <p:sp>
        <p:nvSpPr>
          <p:cNvPr id="9219" name="Rectangle 3"/>
          <p:cNvSpPr>
            <a:spLocks noGrp="1" noChangeArrowheads="1"/>
          </p:cNvSpPr>
          <p:nvPr>
            <p:ph type="body" idx="1"/>
          </p:nvPr>
        </p:nvSpPr>
        <p:spPr>
          <a:xfrm>
            <a:off x="838200" y="2225039"/>
            <a:ext cx="10515600" cy="4351338"/>
          </a:xfrm>
        </p:spPr>
        <p:txBody>
          <a:bodyPr/>
          <a:lstStyle/>
          <a:p>
            <a:pPr eaLnBrk="1" hangingPunct="1">
              <a:defRPr/>
            </a:pPr>
            <a:r>
              <a:rPr lang="en-US" dirty="0"/>
              <a:t>Annual parental rights </a:t>
            </a:r>
            <a:r>
              <a:rPr lang="en-US" dirty="0">
                <a:solidFill>
                  <a:srgbClr val="FF0000"/>
                </a:solidFill>
              </a:rPr>
              <a:t>notification</a:t>
            </a:r>
          </a:p>
          <a:p>
            <a:pPr eaLnBrk="1" hangingPunct="1">
              <a:buFontTx/>
              <a:buNone/>
              <a:defRPr/>
            </a:pPr>
            <a:r>
              <a:rPr lang="en-US" dirty="0">
                <a:solidFill>
                  <a:srgbClr val="FF0000"/>
                </a:solidFill>
              </a:rPr>
              <a:t>  </a:t>
            </a:r>
            <a:r>
              <a:rPr lang="en-US" dirty="0"/>
              <a:t>-parent</a:t>
            </a:r>
          </a:p>
          <a:p>
            <a:pPr eaLnBrk="1" hangingPunct="1">
              <a:buFontTx/>
              <a:buNone/>
              <a:defRPr/>
            </a:pPr>
            <a:r>
              <a:rPr lang="en-US" dirty="0"/>
              <a:t>  -notify</a:t>
            </a:r>
          </a:p>
          <a:p>
            <a:pPr eaLnBrk="1" hangingPunct="1">
              <a:buFontTx/>
              <a:buNone/>
              <a:defRPr/>
            </a:pPr>
            <a:r>
              <a:rPr lang="en-US" dirty="0"/>
              <a:t>  -disclosures within school system</a:t>
            </a:r>
            <a:r>
              <a:rPr lang="en-US" dirty="0">
                <a:solidFill>
                  <a:srgbClr val="FF0000"/>
                </a:solidFill>
              </a:rPr>
              <a:t> </a:t>
            </a:r>
          </a:p>
          <a:p>
            <a:pPr eaLnBrk="1" hangingPunct="1">
              <a:buFontTx/>
              <a:buNone/>
              <a:defRPr/>
            </a:pPr>
            <a:endParaRPr lang="en-US" dirty="0">
              <a:solidFill>
                <a:srgbClr val="FF0000"/>
              </a:solidFill>
            </a:endParaRPr>
          </a:p>
          <a:p>
            <a:pPr eaLnBrk="1" hangingPunct="1">
              <a:defRPr/>
            </a:pPr>
            <a:r>
              <a:rPr lang="en-US" dirty="0"/>
              <a:t>Directory information designation</a:t>
            </a:r>
          </a:p>
        </p:txBody>
      </p:sp>
    </p:spTree>
    <p:extLst>
      <p:ext uri="{BB962C8B-B14F-4D97-AF65-F5344CB8AC3E}">
        <p14:creationId xmlns:p14="http://schemas.microsoft.com/office/powerpoint/2010/main" val="370893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Records disclosure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7</a:t>
            </a:fld>
            <a:endParaRPr lang="en-US" altLang="en-US"/>
          </a:p>
        </p:txBody>
      </p:sp>
      <p:pic>
        <p:nvPicPr>
          <p:cNvPr id="14340"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447800"/>
            <a:ext cx="7315200" cy="4343400"/>
          </a:xfrm>
        </p:spPr>
      </p:pic>
    </p:spTree>
    <p:extLst>
      <p:ext uri="{BB962C8B-B14F-4D97-AF65-F5344CB8AC3E}">
        <p14:creationId xmlns:p14="http://schemas.microsoft.com/office/powerpoint/2010/main" val="127135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8</a:t>
            </a:fld>
            <a:endParaRPr lang="en-US" altLang="en-US">
              <a:latin typeface="Arial" panose="020B0604020202020204" pitchFamily="34" charset="0"/>
            </a:endParaRPr>
          </a:p>
        </p:txBody>
      </p:sp>
      <p:sp>
        <p:nvSpPr>
          <p:cNvPr id="10242" name="Rectangle 2"/>
          <p:cNvSpPr>
            <a:spLocks noGrp="1" noChangeArrowheads="1"/>
          </p:cNvSpPr>
          <p:nvPr>
            <p:ph type="title"/>
          </p:nvPr>
        </p:nvSpPr>
        <p:spPr>
          <a:xfrm>
            <a:off x="838200" y="503871"/>
            <a:ext cx="10515600" cy="1460500"/>
          </a:xfrm>
        </p:spPr>
        <p:txBody>
          <a:bodyPr>
            <a:normAutofit fontScale="90000"/>
          </a:bodyPr>
          <a:lstStyle/>
          <a:p>
            <a:pPr algn="ctr" eaLnBrk="1" hangingPunct="1">
              <a:defRPr/>
            </a:pPr>
            <a:br>
              <a:rPr lang="en-US" sz="4000" dirty="0"/>
            </a:br>
            <a:r>
              <a:rPr lang="en-US" sz="4000" dirty="0"/>
              <a:t>D. Issue of Access to/Release of Student Education Records (C</a:t>
            </a:r>
            <a:r>
              <a:rPr lang="en-US" sz="4000" dirty="0">
                <a:solidFill>
                  <a:schemeClr val="accent2"/>
                </a:solidFill>
              </a:rPr>
              <a:t>AR)</a:t>
            </a:r>
          </a:p>
        </p:txBody>
      </p:sp>
      <p:sp>
        <p:nvSpPr>
          <p:cNvPr id="10243" name="Rectangle 3"/>
          <p:cNvSpPr>
            <a:spLocks noGrp="1" noChangeArrowheads="1"/>
          </p:cNvSpPr>
          <p:nvPr>
            <p:ph type="body" idx="1"/>
          </p:nvPr>
        </p:nvSpPr>
        <p:spPr>
          <a:xfrm>
            <a:off x="838200" y="2546348"/>
            <a:ext cx="10515600" cy="4033203"/>
          </a:xfrm>
        </p:spPr>
        <p:txBody>
          <a:bodyPr/>
          <a:lstStyle/>
          <a:p>
            <a:pPr eaLnBrk="1" hangingPunct="1">
              <a:lnSpc>
                <a:spcPct val="90000"/>
              </a:lnSpc>
              <a:defRPr/>
            </a:pPr>
            <a:r>
              <a:rPr lang="en-US" dirty="0"/>
              <a:t>The First Commandment:  A school cannot disclose </a:t>
            </a:r>
            <a:r>
              <a:rPr lang="en-US" dirty="0">
                <a:solidFill>
                  <a:srgbClr val="FF0000"/>
                </a:solidFill>
              </a:rPr>
              <a:t>personally identifiable information</a:t>
            </a:r>
            <a:r>
              <a:rPr lang="en-US" dirty="0"/>
              <a:t> from an </a:t>
            </a:r>
            <a:r>
              <a:rPr lang="en-US" dirty="0">
                <a:solidFill>
                  <a:srgbClr val="FF0000"/>
                </a:solidFill>
              </a:rPr>
              <a:t>education record</a:t>
            </a:r>
            <a:r>
              <a:rPr lang="en-US" dirty="0"/>
              <a:t> (PIIFER) of a student w/o the written consent of the </a:t>
            </a:r>
            <a:r>
              <a:rPr lang="en-US" dirty="0">
                <a:solidFill>
                  <a:srgbClr val="FF0000"/>
                </a:solidFill>
              </a:rPr>
              <a:t>parent</a:t>
            </a:r>
            <a:r>
              <a:rPr lang="en-US" dirty="0"/>
              <a:t> /eligible student*</a:t>
            </a:r>
          </a:p>
          <a:p>
            <a:pPr eaLnBrk="1" hangingPunct="1">
              <a:lnSpc>
                <a:spcPct val="90000"/>
              </a:lnSpc>
              <a:defRPr/>
            </a:pPr>
            <a:endParaRPr lang="en-US" dirty="0"/>
          </a:p>
          <a:p>
            <a:pPr eaLnBrk="1" hangingPunct="1">
              <a:lnSpc>
                <a:spcPct val="90000"/>
              </a:lnSpc>
              <a:buFontTx/>
              <a:buNone/>
              <a:defRPr/>
            </a:pPr>
            <a:r>
              <a:rPr lang="en-US" dirty="0"/>
              <a:t>		</a:t>
            </a:r>
            <a:r>
              <a:rPr lang="en-US" sz="2400" dirty="0"/>
              <a:t>*Subject to over 20 exceptions in FERPA</a:t>
            </a:r>
            <a:endParaRPr lang="en-US" dirty="0"/>
          </a:p>
          <a:p>
            <a:pPr eaLnBrk="1" hangingPunct="1">
              <a:lnSpc>
                <a:spcPct val="90000"/>
              </a:lnSpc>
              <a:buFontTx/>
              <a:buNone/>
              <a:defRPr/>
            </a:pPr>
            <a:r>
              <a:rPr lang="en-US" dirty="0"/>
              <a:t>		</a:t>
            </a:r>
          </a:p>
        </p:txBody>
      </p:sp>
    </p:spTree>
    <p:extLst>
      <p:ext uri="{BB962C8B-B14F-4D97-AF65-F5344CB8AC3E}">
        <p14:creationId xmlns:p14="http://schemas.microsoft.com/office/powerpoint/2010/main" val="201676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20BC735-BA41-F34B-AF25-7B9B470DECB2}" type="slidenum">
              <a:rPr lang="en-US" smtClean="0"/>
              <a:pPr>
                <a:defRPr/>
              </a:pPr>
              <a:t>9</a:t>
            </a:fld>
            <a:endParaRPr lang="en-US" altLang="en-US">
              <a:latin typeface="Arial" panose="020B0604020202020204" pitchFamily="34" charset="0"/>
            </a:endParaRPr>
          </a:p>
        </p:txBody>
      </p:sp>
      <p:sp>
        <p:nvSpPr>
          <p:cNvPr id="11266" name="Rectangle 2"/>
          <p:cNvSpPr>
            <a:spLocks noGrp="1" noChangeArrowheads="1"/>
          </p:cNvSpPr>
          <p:nvPr>
            <p:ph type="title"/>
          </p:nvPr>
        </p:nvSpPr>
        <p:spPr>
          <a:xfrm>
            <a:off x="838200" y="884237"/>
            <a:ext cx="10515600" cy="1325563"/>
          </a:xfrm>
        </p:spPr>
        <p:txBody>
          <a:bodyPr>
            <a:normAutofit fontScale="90000"/>
          </a:bodyPr>
          <a:lstStyle/>
          <a:p>
            <a:pPr algn="ctr" eaLnBrk="1" hangingPunct="1">
              <a:defRPr/>
            </a:pPr>
            <a:br>
              <a:rPr lang="en-US" sz="4000" dirty="0"/>
            </a:br>
            <a:r>
              <a:rPr lang="en-US" sz="4000" dirty="0"/>
              <a:t>D. Access to/Release of Records</a:t>
            </a:r>
            <a:br>
              <a:rPr lang="en-US" sz="4000" dirty="0"/>
            </a:br>
            <a:r>
              <a:rPr lang="en-US" sz="4000" dirty="0"/>
              <a:t>-Disclosure w/o Consent (the exceptions)</a:t>
            </a:r>
            <a:br>
              <a:rPr lang="en-US" sz="4000" dirty="0"/>
            </a:br>
            <a:endParaRPr lang="en-US" sz="4000" dirty="0"/>
          </a:p>
        </p:txBody>
      </p:sp>
      <p:sp>
        <p:nvSpPr>
          <p:cNvPr id="11267" name="Rectangle 3"/>
          <p:cNvSpPr>
            <a:spLocks noGrp="1" noChangeArrowheads="1"/>
          </p:cNvSpPr>
          <p:nvPr>
            <p:ph type="body" idx="1"/>
          </p:nvPr>
        </p:nvSpPr>
        <p:spPr>
          <a:xfrm>
            <a:off x="1981200" y="2209800"/>
            <a:ext cx="8229600" cy="3810000"/>
          </a:xfrm>
        </p:spPr>
        <p:txBody>
          <a:bodyPr/>
          <a:lstStyle/>
          <a:p>
            <a:pPr eaLnBrk="1" hangingPunct="1">
              <a:defRPr/>
            </a:pPr>
            <a:r>
              <a:rPr lang="en-US" dirty="0"/>
              <a:t>FERPA </a:t>
            </a:r>
            <a:r>
              <a:rPr lang="en-US" i="1" dirty="0"/>
              <a:t>permits </a:t>
            </a:r>
            <a:r>
              <a:rPr lang="en-US" dirty="0"/>
              <a:t>20+ instances of disclosure of PIIFER without the required consent, </a:t>
            </a:r>
            <a:r>
              <a:rPr lang="en-US" b="1" dirty="0"/>
              <a:t>BUT </a:t>
            </a:r>
            <a:r>
              <a:rPr lang="en-US" dirty="0"/>
              <a:t>state law (79-2,104) </a:t>
            </a:r>
            <a:r>
              <a:rPr lang="en-US" u="sng" dirty="0"/>
              <a:t>used to </a:t>
            </a:r>
            <a:r>
              <a:rPr lang="en-US" i="1" dirty="0"/>
              <a:t>prohibit </a:t>
            </a:r>
            <a:r>
              <a:rPr lang="en-US" dirty="0"/>
              <a:t>disclosure to all but a narrower category of persons </a:t>
            </a:r>
            <a:r>
              <a:rPr lang="en-US" u="sng" dirty="0"/>
              <a:t>until</a:t>
            </a:r>
            <a:r>
              <a:rPr lang="en-US" dirty="0"/>
              <a:t> passage of LB 549 in 2009.</a:t>
            </a:r>
          </a:p>
          <a:p>
            <a:pPr eaLnBrk="1" hangingPunct="1">
              <a:defRPr/>
            </a:pPr>
            <a:r>
              <a:rPr lang="en-US" dirty="0"/>
              <a:t>Consider possibility of redaction first</a:t>
            </a:r>
          </a:p>
          <a:p>
            <a:pPr eaLnBrk="1" hangingPunct="1">
              <a:buFontTx/>
              <a:buNone/>
              <a:defRPr/>
            </a:pPr>
            <a:r>
              <a:rPr lang="en-US" dirty="0"/>
              <a:t>   </a:t>
            </a:r>
          </a:p>
          <a:p>
            <a:pPr eaLnBrk="1" hangingPunct="1">
              <a:buFontTx/>
              <a:buNone/>
              <a:defRPr/>
            </a:pPr>
            <a:endParaRPr lang="en-US" dirty="0"/>
          </a:p>
        </p:txBody>
      </p:sp>
    </p:spTree>
    <p:extLst>
      <p:ext uri="{BB962C8B-B14F-4D97-AF65-F5344CB8AC3E}">
        <p14:creationId xmlns:p14="http://schemas.microsoft.com/office/powerpoint/2010/main" val="3576317736"/>
      </p:ext>
    </p:extLst>
  </p:cSld>
  <p:clrMapOvr>
    <a:masterClrMapping/>
  </p:clrMapOvr>
</p:sld>
</file>

<file path=ppt/theme/theme1.xml><?xml version="1.0" encoding="utf-8"?>
<a:theme xmlns:a="http://schemas.openxmlformats.org/drawingml/2006/main" name="Office Theme">
  <a:themeElements>
    <a:clrScheme name="Data Conference">
      <a:dk1>
        <a:srgbClr val="000000"/>
      </a:dk1>
      <a:lt1>
        <a:srgbClr val="FFFFFF"/>
      </a:lt1>
      <a:dk2>
        <a:srgbClr val="666678"/>
      </a:dk2>
      <a:lt2>
        <a:srgbClr val="A3A2B0"/>
      </a:lt2>
      <a:accent1>
        <a:srgbClr val="E3365B"/>
      </a:accent1>
      <a:accent2>
        <a:srgbClr val="5DC9F8"/>
      </a:accent2>
      <a:accent3>
        <a:srgbClr val="5DC8F7"/>
      </a:accent3>
      <a:accent4>
        <a:srgbClr val="5DC8F7"/>
      </a:accent4>
      <a:accent5>
        <a:srgbClr val="666678"/>
      </a:accent5>
      <a:accent6>
        <a:srgbClr val="E4365B"/>
      </a:accent6>
      <a:hlink>
        <a:srgbClr val="E4365B"/>
      </a:hlink>
      <a:folHlink>
        <a:srgbClr val="A3A1A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4176</Words>
  <Application>Microsoft Office PowerPoint</Application>
  <PresentationFormat>Widescreen</PresentationFormat>
  <Paragraphs>239</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Office Theme</vt:lpstr>
      <vt:lpstr>FAMILY EDUCATIONAL RIGHTS &amp; PRIVACY ACT (FERPA)</vt:lpstr>
      <vt:lpstr> FAMILY EDUCATIONAL RIGHTS &amp; PRIVACY ACT (FERPA)</vt:lpstr>
      <vt:lpstr>A. Key Provisions/Defs. SCOPE &amp; APPLICATION – what are these and why do they matter?</vt:lpstr>
      <vt:lpstr>Key Provisions/Defs. Overview</vt:lpstr>
      <vt:lpstr>B. Student &amp; Parent Rights Under FERPA</vt:lpstr>
      <vt:lpstr>C. School/District Duties &amp; Responsibilities Under FERPA</vt:lpstr>
      <vt:lpstr>Records disclosure</vt:lpstr>
      <vt:lpstr> D. Issue of Access to/Release of Student Education Records (CAR)</vt:lpstr>
      <vt:lpstr> D. Access to/Release of Records -Disclosure w/o Consent (the exceptions) </vt:lpstr>
      <vt:lpstr> D. Access to/release of records -Disclosure w/o consent (the exceptions) </vt:lpstr>
      <vt:lpstr>D. Access to/release of records -Disclosure w/o consent (the exceptions) </vt:lpstr>
      <vt:lpstr>D. Access to/Release of Records -Disclosure w/o Consent (the exceptions) </vt:lpstr>
      <vt:lpstr>New State Law 2013</vt:lpstr>
      <vt:lpstr> D. Access to/Release of Records 3. Death</vt:lpstr>
      <vt:lpstr>D. Access to/release of Records   Re-disclosure</vt:lpstr>
      <vt:lpstr>D. Access to/Release of Records  3. School Level Procedures</vt:lpstr>
      <vt:lpstr>D. Access to/Release of Records   4. Maintaining a Record of Access </vt:lpstr>
      <vt:lpstr>D. Access to/Release of Records    5. FERPA &amp; SPED</vt:lpstr>
      <vt:lpstr>D. Access to/release of records  5. NCLB Changes</vt:lpstr>
      <vt:lpstr>E. Process for Amending an Ed. Record (CAR)</vt:lpstr>
      <vt:lpstr>E. Enforcement of FERPA</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Bieber</dc:creator>
  <cp:lastModifiedBy>Kanagarajan, Ganesan</cp:lastModifiedBy>
  <cp:revision>9</cp:revision>
  <dcterms:created xsi:type="dcterms:W3CDTF">2021-03-24T18:38:06Z</dcterms:created>
  <dcterms:modified xsi:type="dcterms:W3CDTF">2021-03-31T14:39:43Z</dcterms:modified>
</cp:coreProperties>
</file>